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93" r:id="rId4"/>
  </p:sldMasterIdLst>
  <p:notesMasterIdLst>
    <p:notesMasterId r:id="rId15"/>
  </p:notesMasterIdLst>
  <p:handoutMasterIdLst>
    <p:handoutMasterId r:id="rId16"/>
  </p:handoutMasterIdLst>
  <p:sldIdLst>
    <p:sldId id="455" r:id="rId5"/>
    <p:sldId id="508" r:id="rId6"/>
    <p:sldId id="477" r:id="rId7"/>
    <p:sldId id="499" r:id="rId8"/>
    <p:sldId id="500" r:id="rId9"/>
    <p:sldId id="501" r:id="rId10"/>
    <p:sldId id="502" r:id="rId11"/>
    <p:sldId id="504" r:id="rId12"/>
    <p:sldId id="506" r:id="rId13"/>
    <p:sldId id="507" r:id="rId14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320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C91"/>
    <a:srgbClr val="008080"/>
    <a:srgbClr val="008A96"/>
    <a:srgbClr val="339933"/>
    <a:srgbClr val="FF9900"/>
    <a:srgbClr val="00727E"/>
    <a:srgbClr val="F1F2F2"/>
    <a:srgbClr val="00B4C4"/>
    <a:srgbClr val="005CAB"/>
    <a:srgbClr val="153A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489"/>
    <p:restoredTop sz="87143" autoAdjust="0"/>
  </p:normalViewPr>
  <p:slideViewPr>
    <p:cSldViewPr snapToGrid="0" snapToObjects="1">
      <p:cViewPr varScale="1">
        <p:scale>
          <a:sx n="97" d="100"/>
          <a:sy n="97" d="100"/>
        </p:scale>
        <p:origin x="924" y="78"/>
      </p:cViewPr>
      <p:guideLst>
        <p:guide orient="horz" pos="2160"/>
        <p:guide pos="3840"/>
        <p:guide pos="320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62" d="100"/>
          <a:sy n="62" d="100"/>
        </p:scale>
        <p:origin x="3232" y="3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896BD2C-675F-EB49-90C0-04BE238EA62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BA457F-96B0-7940-A355-704673CC641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C007C1-EFE5-D647-A9AD-E46E503CBB2C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C93EC4-0AFF-BA47-92F6-879424DB280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91E6F3-8DEB-2746-872B-68149DD438C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F24250-436E-B84D-848B-317CC4F20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9625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3730FA-5F08-DA4E-AAAA-2D71BC162741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AF9032-5597-3042-A2EA-4E24F1F568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818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AF9032-5597-3042-A2EA-4E24F1F5688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980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AF9032-5597-3042-A2EA-4E24F1F5688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9210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AF9032-5597-3042-A2EA-4E24F1F5688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9861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AF9032-5597-3042-A2EA-4E24F1F5688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1692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AF9032-5597-3042-A2EA-4E24F1F5688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656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AF9032-5597-3042-A2EA-4E24F1F5688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1840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AF9032-5597-3042-A2EA-4E24F1F5688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0520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AF9032-5597-3042-A2EA-4E24F1F5688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6308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AF9032-5597-3042-A2EA-4E24F1F5688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9980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AF9032-5597-3042-A2EA-4E24F1F5688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560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127F2-B44F-42A5-830B-FA1B6B320028}" type="datetime1">
              <a:rPr lang="en-AU" noProof="0" smtClean="0"/>
              <a:t>26/11/2019</a:t>
            </a:fld>
            <a:endParaRPr lang="en-AU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7AC7D-DE47-D04B-810A-E333F322F2EB}" type="slidenum">
              <a:rPr lang="en-AU" noProof="0" smtClean="0"/>
              <a:t>‹#›</a:t>
            </a:fld>
            <a:endParaRPr lang="en-AU" noProof="0"/>
          </a:p>
        </p:txBody>
      </p:sp>
    </p:spTree>
    <p:extLst>
      <p:ext uri="{BB962C8B-B14F-4D97-AF65-F5344CB8AC3E}">
        <p14:creationId xmlns:p14="http://schemas.microsoft.com/office/powerpoint/2010/main" val="649743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6A5CD-B939-42F9-9E84-8B7603E25F85}" type="datetime1">
              <a:rPr lang="en-AU" smtClean="0"/>
              <a:t>26/11/2019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7AC7D-DE47-D04B-810A-E333F322F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94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BF6A6-5751-43E5-91FB-BE6E4DC01787}" type="datetime1">
              <a:rPr lang="en-AU" smtClean="0"/>
              <a:t>26/11/2019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7AC7D-DE47-D04B-810A-E333F322F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28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572E9-8FBA-4B1D-899B-457B9388467B}" type="datetime1">
              <a:rPr lang="en-AU" smtClean="0"/>
              <a:t>26/11/2019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7AC7D-DE47-D04B-810A-E333F322F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0329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3285E-5086-430F-A26B-EDDBA1241A34}" type="datetime1">
              <a:rPr lang="en-AU" smtClean="0"/>
              <a:t>26/11/2019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7AC7D-DE47-D04B-810A-E333F322F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4291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FD02B-73B1-477C-B4A8-F57A32BB18B3}" type="datetime1">
              <a:rPr lang="en-AU" smtClean="0"/>
              <a:t>26/11/2019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7AC7D-DE47-D04B-810A-E333F322F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3002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AEB4C-5C06-4258-AE24-EE3EC17A01CB}" type="datetime1">
              <a:rPr lang="en-AU" smtClean="0"/>
              <a:t>26/11/2019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7AC7D-DE47-D04B-810A-E333F322F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2343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72491-D8B3-429A-94FE-9AA36720B8F0}" type="datetime1">
              <a:rPr lang="en-AU" smtClean="0"/>
              <a:t>26/11/2019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7AC7D-DE47-D04B-810A-E333F322F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850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DB5AA-F430-42BC-9B23-48D1E247A292}" type="datetime1">
              <a:rPr lang="en-AU" noProof="0" smtClean="0"/>
              <a:t>26/11/2019</a:t>
            </a:fld>
            <a:endParaRPr lang="en-AU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7AC7D-DE47-D04B-810A-E333F322F2EB}" type="slidenum">
              <a:rPr lang="en-AU" noProof="0" smtClean="0"/>
              <a:t>‹#›</a:t>
            </a:fld>
            <a:endParaRPr lang="en-AU" noProof="0"/>
          </a:p>
        </p:txBody>
      </p:sp>
    </p:spTree>
    <p:extLst>
      <p:ext uri="{BB962C8B-B14F-4D97-AF65-F5344CB8AC3E}">
        <p14:creationId xmlns:p14="http://schemas.microsoft.com/office/powerpoint/2010/main" val="29287619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5804F-4E32-4FD7-B32A-608EF4172A4A}" type="datetime1">
              <a:rPr lang="en-AU" smtClean="0"/>
              <a:t>26/11/2019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7AC7D-DE47-D04B-810A-E333F322F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3167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260AC-126B-46CD-BFB1-F4973B818880}" type="datetime1">
              <a:rPr lang="en-AU" smtClean="0"/>
              <a:t>26/11/2019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7AC7D-DE47-D04B-810A-E333F322F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515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8E73DE4-CDEA-1648-B42B-95ABBC469BE5}"/>
              </a:ext>
            </a:extLst>
          </p:cNvPr>
          <p:cNvSpPr txBox="1"/>
          <p:nvPr userDrawn="1"/>
        </p:nvSpPr>
        <p:spPr>
          <a:xfrm>
            <a:off x="3745523" y="2737338"/>
            <a:ext cx="0" cy="0"/>
          </a:xfrm>
          <a:prstGeom prst="rect">
            <a:avLst/>
          </a:prstGeom>
        </p:spPr>
        <p:txBody>
          <a:bodyPr wrap="none" lIns="22860" tIns="22860" rIns="22860" bIns="22860" rtlCol="0" anchor="ctr">
            <a:noAutofit/>
          </a:bodyPr>
          <a:lstStyle/>
          <a:p>
            <a:pPr algn="l"/>
            <a:endParaRPr lang="en-US" sz="1300" dirty="0" err="1">
              <a:solidFill>
                <a:schemeClr val="tx1"/>
              </a:solidFill>
              <a:latin typeface="+mn-lt"/>
              <a:ea typeface="Helvetica Neue" charset="0"/>
              <a:cs typeface="Helvetica Neue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400EE1C-8A32-D04C-BEE8-26F3CF47137D}"/>
              </a:ext>
            </a:extLst>
          </p:cNvPr>
          <p:cNvSpPr/>
          <p:nvPr userDrawn="1"/>
        </p:nvSpPr>
        <p:spPr>
          <a:xfrm>
            <a:off x="0" y="0"/>
            <a:ext cx="12192000" cy="210589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100000">
                <a:schemeClr val="accent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DFFBA94-AD2C-6447-88DA-BBCF9CE86842}"/>
              </a:ext>
            </a:extLst>
          </p:cNvPr>
          <p:cNvSpPr/>
          <p:nvPr userDrawn="1"/>
        </p:nvSpPr>
        <p:spPr>
          <a:xfrm>
            <a:off x="0" y="0"/>
            <a:ext cx="12192000" cy="210589"/>
          </a:xfrm>
          <a:prstGeom prst="rect">
            <a:avLst/>
          </a:prstGeom>
          <a:solidFill>
            <a:srgbClr val="004C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C04D2A7-45B3-7A45-BB8C-B369651642F9}"/>
              </a:ext>
            </a:extLst>
          </p:cNvPr>
          <p:cNvSpPr/>
          <p:nvPr userDrawn="1"/>
        </p:nvSpPr>
        <p:spPr>
          <a:xfrm>
            <a:off x="837394" y="0"/>
            <a:ext cx="419154" cy="210589"/>
          </a:xfrm>
          <a:prstGeom prst="rect">
            <a:avLst/>
          </a:prstGeom>
          <a:solidFill>
            <a:srgbClr val="00B4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6845C04-30F2-5047-9E3D-630A3FD055F3}"/>
              </a:ext>
            </a:extLst>
          </p:cNvPr>
          <p:cNvSpPr/>
          <p:nvPr userDrawn="1"/>
        </p:nvSpPr>
        <p:spPr>
          <a:xfrm>
            <a:off x="1752993" y="0"/>
            <a:ext cx="581415" cy="210589"/>
          </a:xfrm>
          <a:prstGeom prst="rect">
            <a:avLst/>
          </a:prstGeom>
          <a:solidFill>
            <a:srgbClr val="0091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8106D55-D87D-4049-B3A9-884E0FE584DD}"/>
              </a:ext>
            </a:extLst>
          </p:cNvPr>
          <p:cNvSpPr/>
          <p:nvPr userDrawn="1"/>
        </p:nvSpPr>
        <p:spPr>
          <a:xfrm>
            <a:off x="2334409" y="0"/>
            <a:ext cx="256786" cy="210589"/>
          </a:xfrm>
          <a:prstGeom prst="rect">
            <a:avLst/>
          </a:prstGeom>
          <a:solidFill>
            <a:srgbClr val="00B4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F1A131F-5D54-B146-B6F8-990469614E9C}"/>
              </a:ext>
            </a:extLst>
          </p:cNvPr>
          <p:cNvSpPr/>
          <p:nvPr userDrawn="1"/>
        </p:nvSpPr>
        <p:spPr>
          <a:xfrm>
            <a:off x="2591194" y="0"/>
            <a:ext cx="256786" cy="210589"/>
          </a:xfrm>
          <a:prstGeom prst="rect">
            <a:avLst/>
          </a:prstGeom>
          <a:solidFill>
            <a:srgbClr val="008A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1C0ADF7-1C99-6B4E-9350-29C33B2D3C76}"/>
              </a:ext>
            </a:extLst>
          </p:cNvPr>
          <p:cNvSpPr/>
          <p:nvPr userDrawn="1"/>
        </p:nvSpPr>
        <p:spPr>
          <a:xfrm>
            <a:off x="3560083" y="0"/>
            <a:ext cx="256786" cy="210589"/>
          </a:xfrm>
          <a:prstGeom prst="rect">
            <a:avLst/>
          </a:prstGeom>
          <a:solidFill>
            <a:srgbClr val="00B4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F92F7C0-9BDE-4248-A798-B2924CC2D353}"/>
              </a:ext>
            </a:extLst>
          </p:cNvPr>
          <p:cNvSpPr/>
          <p:nvPr userDrawn="1"/>
        </p:nvSpPr>
        <p:spPr>
          <a:xfrm>
            <a:off x="3816869" y="-1"/>
            <a:ext cx="1107642" cy="210589"/>
          </a:xfrm>
          <a:prstGeom prst="rect">
            <a:avLst/>
          </a:prstGeom>
          <a:solidFill>
            <a:srgbClr val="008A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D4E8D42-E4D8-044D-82F6-69D7512BAEDC}"/>
              </a:ext>
            </a:extLst>
          </p:cNvPr>
          <p:cNvSpPr/>
          <p:nvPr userDrawn="1"/>
        </p:nvSpPr>
        <p:spPr>
          <a:xfrm>
            <a:off x="4924511" y="-1"/>
            <a:ext cx="282101" cy="210590"/>
          </a:xfrm>
          <a:prstGeom prst="rect">
            <a:avLst/>
          </a:prstGeom>
          <a:solidFill>
            <a:srgbClr val="0091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1177892" y="2384719"/>
            <a:ext cx="9804741" cy="3868596"/>
          </a:xfrm>
          <a:solidFill>
            <a:schemeClr val="bg1"/>
          </a:solidFill>
        </p:spPr>
        <p:txBody>
          <a:bodyPr>
            <a:normAutofit/>
          </a:bodyPr>
          <a:lstStyle>
            <a:lvl1pPr marL="457200" indent="-457200">
              <a:buClr>
                <a:srgbClr val="FF9900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</a:defRPr>
            </a:lvl1pPr>
            <a:lvl2pPr>
              <a:buClr>
                <a:srgbClr val="FF9900"/>
              </a:buClr>
              <a:defRPr sz="2400">
                <a:solidFill>
                  <a:schemeClr val="tx1"/>
                </a:solidFill>
              </a:defRPr>
            </a:lvl2pPr>
            <a:lvl3pPr>
              <a:buClr>
                <a:srgbClr val="FF9900"/>
              </a:buClr>
              <a:defRPr sz="2000">
                <a:solidFill>
                  <a:schemeClr val="tx1"/>
                </a:solidFill>
              </a:defRPr>
            </a:lvl3pPr>
            <a:lvl4pPr>
              <a:buClr>
                <a:srgbClr val="FF9900"/>
              </a:buClr>
              <a:defRPr>
                <a:solidFill>
                  <a:schemeClr val="tx1"/>
                </a:solidFill>
              </a:defRPr>
            </a:lvl4pPr>
            <a:lvl5pPr>
              <a:buClr>
                <a:srgbClr val="FF9900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</a:t>
            </a:r>
            <a:r>
              <a:rPr lang="en-US" dirty="0" smtClean="0"/>
              <a:t>styles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</a:t>
            </a:r>
            <a:r>
              <a:rPr lang="en-US" dirty="0" smtClean="0"/>
              <a:t>level</a:t>
            </a:r>
            <a:endParaRPr lang="en-US" dirty="0"/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1177892" y="1464979"/>
            <a:ext cx="9804741" cy="709151"/>
          </a:xfrm>
        </p:spPr>
        <p:txBody>
          <a:bodyPr>
            <a:normAutofit/>
          </a:bodyPr>
          <a:lstStyle>
            <a:lvl1pPr>
              <a:defRPr sz="3600">
                <a:solidFill>
                  <a:srgbClr val="004C9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2"/>
          <a:srcRect l="5077"/>
          <a:stretch/>
        </p:blipFill>
        <p:spPr>
          <a:xfrm>
            <a:off x="9625824" y="298482"/>
            <a:ext cx="2526464" cy="82815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74F7E97-E0C9-664A-BB8E-BB891CC503C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94" y="298482"/>
            <a:ext cx="2862824" cy="684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969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Silver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09674BF-73F2-DF4E-AA65-AC9C1088C5C6}"/>
              </a:ext>
            </a:extLst>
          </p:cNvPr>
          <p:cNvSpPr/>
          <p:nvPr userDrawn="1"/>
        </p:nvSpPr>
        <p:spPr>
          <a:xfrm>
            <a:off x="0" y="0"/>
            <a:ext cx="12192000" cy="210589"/>
          </a:xfrm>
          <a:prstGeom prst="rect">
            <a:avLst/>
          </a:prstGeom>
          <a:solidFill>
            <a:srgbClr val="004C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el 1">
            <a:extLst>
              <a:ext uri="{FF2B5EF4-FFF2-40B4-BE49-F238E27FC236}">
                <a16:creationId xmlns:a16="http://schemas.microsoft.com/office/drawing/2014/main" id="{8874BFF3-5581-F84F-9614-A6B16F4CA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7914" y="898313"/>
            <a:ext cx="10938695" cy="1182722"/>
          </a:xfrm>
          <a:prstGeom prst="rect">
            <a:avLst/>
          </a:prstGeom>
        </p:spPr>
        <p:txBody>
          <a:bodyPr/>
          <a:lstStyle>
            <a:lvl1pPr>
              <a:defRPr b="0">
                <a:gradFill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bg2">
                        <a:lumMod val="10000"/>
                      </a:schemeClr>
                    </a:gs>
                  </a:gsLst>
                  <a:lin ang="0" scaled="1"/>
                </a:gradFill>
              </a:defRPr>
            </a:lvl1pPr>
          </a:lstStyle>
          <a:p>
            <a:r>
              <a:rPr lang="en-AU" noProof="0" dirty="0"/>
              <a:t>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718908F-63FC-8243-8699-68FB4028A9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794" y="6168339"/>
            <a:ext cx="1676400" cy="40097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4FAFF8C-5AC5-084D-B6F0-41FAC3C40D8E}"/>
              </a:ext>
            </a:extLst>
          </p:cNvPr>
          <p:cNvSpPr txBox="1"/>
          <p:nvPr userDrawn="1"/>
        </p:nvSpPr>
        <p:spPr>
          <a:xfrm>
            <a:off x="2667000" y="1482969"/>
            <a:ext cx="0" cy="0"/>
          </a:xfrm>
          <a:prstGeom prst="rect">
            <a:avLst/>
          </a:prstGeom>
        </p:spPr>
        <p:txBody>
          <a:bodyPr wrap="none" lIns="22860" tIns="22860" rIns="22860" bIns="22860" rtlCol="0" anchor="ctr">
            <a:noAutofit/>
          </a:bodyPr>
          <a:lstStyle/>
          <a:p>
            <a:pPr algn="l"/>
            <a:endParaRPr lang="en-US" sz="1300" dirty="0" err="1">
              <a:solidFill>
                <a:schemeClr val="tx1"/>
              </a:solidFill>
              <a:latin typeface="+mn-lt"/>
              <a:ea typeface="Helvetica Neue" charset="0"/>
              <a:cs typeface="Helvetica Neue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F898958-0232-7A4D-AD9B-CE5CB4E5E201}"/>
              </a:ext>
            </a:extLst>
          </p:cNvPr>
          <p:cNvSpPr/>
          <p:nvPr userDrawn="1"/>
        </p:nvSpPr>
        <p:spPr>
          <a:xfrm>
            <a:off x="837394" y="0"/>
            <a:ext cx="419154" cy="210589"/>
          </a:xfrm>
          <a:prstGeom prst="rect">
            <a:avLst/>
          </a:prstGeom>
          <a:solidFill>
            <a:srgbClr val="00B4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6FC9DD9-2F94-FF41-8FA5-A06010437240}"/>
              </a:ext>
            </a:extLst>
          </p:cNvPr>
          <p:cNvSpPr/>
          <p:nvPr userDrawn="1"/>
        </p:nvSpPr>
        <p:spPr>
          <a:xfrm>
            <a:off x="1752993" y="0"/>
            <a:ext cx="581415" cy="210589"/>
          </a:xfrm>
          <a:prstGeom prst="rect">
            <a:avLst/>
          </a:prstGeom>
          <a:solidFill>
            <a:srgbClr val="0091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783475F-212D-D24A-990D-F597330F0FAB}"/>
              </a:ext>
            </a:extLst>
          </p:cNvPr>
          <p:cNvSpPr/>
          <p:nvPr userDrawn="1"/>
        </p:nvSpPr>
        <p:spPr>
          <a:xfrm>
            <a:off x="2334409" y="0"/>
            <a:ext cx="256786" cy="210589"/>
          </a:xfrm>
          <a:prstGeom prst="rect">
            <a:avLst/>
          </a:prstGeom>
          <a:solidFill>
            <a:srgbClr val="00B4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832F9D5-08EE-ED48-BD8C-524F2B677CAB}"/>
              </a:ext>
            </a:extLst>
          </p:cNvPr>
          <p:cNvSpPr/>
          <p:nvPr userDrawn="1"/>
        </p:nvSpPr>
        <p:spPr>
          <a:xfrm>
            <a:off x="2591194" y="0"/>
            <a:ext cx="256786" cy="210589"/>
          </a:xfrm>
          <a:prstGeom prst="rect">
            <a:avLst/>
          </a:prstGeom>
          <a:solidFill>
            <a:srgbClr val="008A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5D81987-E77D-284F-A5D3-64875C8F4D66}"/>
              </a:ext>
            </a:extLst>
          </p:cNvPr>
          <p:cNvSpPr/>
          <p:nvPr userDrawn="1"/>
        </p:nvSpPr>
        <p:spPr>
          <a:xfrm>
            <a:off x="3560083" y="0"/>
            <a:ext cx="256786" cy="210589"/>
          </a:xfrm>
          <a:prstGeom prst="rect">
            <a:avLst/>
          </a:prstGeom>
          <a:solidFill>
            <a:srgbClr val="00B4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2A2469F-5CA2-AB4F-B11E-6405C7F3DBBE}"/>
              </a:ext>
            </a:extLst>
          </p:cNvPr>
          <p:cNvSpPr/>
          <p:nvPr userDrawn="1"/>
        </p:nvSpPr>
        <p:spPr>
          <a:xfrm>
            <a:off x="3816869" y="-1"/>
            <a:ext cx="1107642" cy="210589"/>
          </a:xfrm>
          <a:prstGeom prst="rect">
            <a:avLst/>
          </a:prstGeom>
          <a:solidFill>
            <a:srgbClr val="008A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3B76579-8212-9742-BCFD-915465FB86D6}"/>
              </a:ext>
            </a:extLst>
          </p:cNvPr>
          <p:cNvSpPr/>
          <p:nvPr userDrawn="1"/>
        </p:nvSpPr>
        <p:spPr>
          <a:xfrm>
            <a:off x="4924511" y="-1"/>
            <a:ext cx="282101" cy="210590"/>
          </a:xfrm>
          <a:prstGeom prst="rect">
            <a:avLst/>
          </a:prstGeom>
          <a:solidFill>
            <a:srgbClr val="0091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035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E5AC2-0C66-469A-842B-EC3CF1E15CF5}" type="datetime1">
              <a:rPr lang="en-AU" smtClean="0"/>
              <a:t>26/11/2019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7AC7D-DE47-D04B-810A-E333F322F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293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B74F7E97-E0C9-664A-BB8E-BB891CC503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94" y="298482"/>
            <a:ext cx="2862824" cy="68474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8E73DE4-CDEA-1648-B42B-95ABBC469BE5}"/>
              </a:ext>
            </a:extLst>
          </p:cNvPr>
          <p:cNvSpPr txBox="1"/>
          <p:nvPr userDrawn="1"/>
        </p:nvSpPr>
        <p:spPr>
          <a:xfrm>
            <a:off x="3745523" y="2737338"/>
            <a:ext cx="0" cy="0"/>
          </a:xfrm>
          <a:prstGeom prst="rect">
            <a:avLst/>
          </a:prstGeom>
        </p:spPr>
        <p:txBody>
          <a:bodyPr wrap="none" lIns="22860" tIns="22860" rIns="22860" bIns="22860" rtlCol="0" anchor="ctr">
            <a:noAutofit/>
          </a:bodyPr>
          <a:lstStyle/>
          <a:p>
            <a:pPr algn="l"/>
            <a:endParaRPr lang="en-US" sz="1300" dirty="0" err="1">
              <a:solidFill>
                <a:schemeClr val="tx1"/>
              </a:solidFill>
              <a:latin typeface="+mn-lt"/>
              <a:ea typeface="Helvetica Neue" charset="0"/>
              <a:cs typeface="Helvetica Neue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400EE1C-8A32-D04C-BEE8-26F3CF47137D}"/>
              </a:ext>
            </a:extLst>
          </p:cNvPr>
          <p:cNvSpPr/>
          <p:nvPr userDrawn="1"/>
        </p:nvSpPr>
        <p:spPr>
          <a:xfrm>
            <a:off x="0" y="0"/>
            <a:ext cx="12192000" cy="210589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100000">
                <a:schemeClr val="accent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DFFBA94-AD2C-6447-88DA-BBCF9CE86842}"/>
              </a:ext>
            </a:extLst>
          </p:cNvPr>
          <p:cNvSpPr/>
          <p:nvPr userDrawn="1"/>
        </p:nvSpPr>
        <p:spPr>
          <a:xfrm>
            <a:off x="0" y="0"/>
            <a:ext cx="12192000" cy="210589"/>
          </a:xfrm>
          <a:prstGeom prst="rect">
            <a:avLst/>
          </a:prstGeom>
          <a:solidFill>
            <a:srgbClr val="004C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C04D2A7-45B3-7A45-BB8C-B369651642F9}"/>
              </a:ext>
            </a:extLst>
          </p:cNvPr>
          <p:cNvSpPr/>
          <p:nvPr userDrawn="1"/>
        </p:nvSpPr>
        <p:spPr>
          <a:xfrm>
            <a:off x="837394" y="0"/>
            <a:ext cx="419154" cy="210589"/>
          </a:xfrm>
          <a:prstGeom prst="rect">
            <a:avLst/>
          </a:prstGeom>
          <a:solidFill>
            <a:srgbClr val="00B4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6845C04-30F2-5047-9E3D-630A3FD055F3}"/>
              </a:ext>
            </a:extLst>
          </p:cNvPr>
          <p:cNvSpPr/>
          <p:nvPr userDrawn="1"/>
        </p:nvSpPr>
        <p:spPr>
          <a:xfrm>
            <a:off x="1752993" y="0"/>
            <a:ext cx="581415" cy="210589"/>
          </a:xfrm>
          <a:prstGeom prst="rect">
            <a:avLst/>
          </a:prstGeom>
          <a:solidFill>
            <a:srgbClr val="0091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8106D55-D87D-4049-B3A9-884E0FE584DD}"/>
              </a:ext>
            </a:extLst>
          </p:cNvPr>
          <p:cNvSpPr/>
          <p:nvPr userDrawn="1"/>
        </p:nvSpPr>
        <p:spPr>
          <a:xfrm>
            <a:off x="2334409" y="0"/>
            <a:ext cx="256786" cy="210589"/>
          </a:xfrm>
          <a:prstGeom prst="rect">
            <a:avLst/>
          </a:prstGeom>
          <a:solidFill>
            <a:srgbClr val="00B4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F1A131F-5D54-B146-B6F8-990469614E9C}"/>
              </a:ext>
            </a:extLst>
          </p:cNvPr>
          <p:cNvSpPr/>
          <p:nvPr userDrawn="1"/>
        </p:nvSpPr>
        <p:spPr>
          <a:xfrm>
            <a:off x="2591194" y="0"/>
            <a:ext cx="256786" cy="210589"/>
          </a:xfrm>
          <a:prstGeom prst="rect">
            <a:avLst/>
          </a:prstGeom>
          <a:solidFill>
            <a:srgbClr val="008A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1C0ADF7-1C99-6B4E-9350-29C33B2D3C76}"/>
              </a:ext>
            </a:extLst>
          </p:cNvPr>
          <p:cNvSpPr/>
          <p:nvPr userDrawn="1"/>
        </p:nvSpPr>
        <p:spPr>
          <a:xfrm>
            <a:off x="3560083" y="0"/>
            <a:ext cx="256786" cy="210589"/>
          </a:xfrm>
          <a:prstGeom prst="rect">
            <a:avLst/>
          </a:prstGeom>
          <a:solidFill>
            <a:srgbClr val="00B4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F92F7C0-9BDE-4248-A798-B2924CC2D353}"/>
              </a:ext>
            </a:extLst>
          </p:cNvPr>
          <p:cNvSpPr/>
          <p:nvPr userDrawn="1"/>
        </p:nvSpPr>
        <p:spPr>
          <a:xfrm>
            <a:off x="3816869" y="-1"/>
            <a:ext cx="1107642" cy="210589"/>
          </a:xfrm>
          <a:prstGeom prst="rect">
            <a:avLst/>
          </a:prstGeom>
          <a:solidFill>
            <a:srgbClr val="008A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D4E8D42-E4D8-044D-82F6-69D7512BAEDC}"/>
              </a:ext>
            </a:extLst>
          </p:cNvPr>
          <p:cNvSpPr/>
          <p:nvPr userDrawn="1"/>
        </p:nvSpPr>
        <p:spPr>
          <a:xfrm>
            <a:off x="4924511" y="-1"/>
            <a:ext cx="282101" cy="210590"/>
          </a:xfrm>
          <a:prstGeom prst="rect">
            <a:avLst/>
          </a:prstGeom>
          <a:solidFill>
            <a:srgbClr val="0091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3"/>
          <a:srcRect l="5077"/>
          <a:stretch/>
        </p:blipFill>
        <p:spPr>
          <a:xfrm>
            <a:off x="9625824" y="298482"/>
            <a:ext cx="2526464" cy="828159"/>
          </a:xfrm>
          <a:prstGeom prst="rect">
            <a:avLst/>
          </a:prstGeom>
        </p:spPr>
      </p:pic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5486400" y="1618735"/>
            <a:ext cx="6339015" cy="4868561"/>
          </a:xfrm>
          <a:solidFill>
            <a:schemeClr val="bg1"/>
          </a:solidFill>
        </p:spPr>
        <p:txBody>
          <a:bodyPr/>
          <a:lstStyle>
            <a:lvl1pPr marL="457200" indent="-457200">
              <a:buClr>
                <a:srgbClr val="FF9900"/>
              </a:buClr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</a:defRPr>
            </a:lvl1pPr>
            <a:lvl2pPr>
              <a:buClr>
                <a:srgbClr val="FF9900"/>
              </a:buClr>
              <a:defRPr sz="2800">
                <a:solidFill>
                  <a:schemeClr val="tx1"/>
                </a:solidFill>
              </a:defRPr>
            </a:lvl2pPr>
            <a:lvl3pPr>
              <a:buClr>
                <a:srgbClr val="FF9900"/>
              </a:buClr>
              <a:defRPr sz="2400">
                <a:solidFill>
                  <a:schemeClr val="tx1"/>
                </a:solidFill>
              </a:defRPr>
            </a:lvl3pPr>
            <a:lvl4pPr>
              <a:buClr>
                <a:srgbClr val="FF9900"/>
              </a:buClr>
              <a:defRPr>
                <a:solidFill>
                  <a:schemeClr val="tx1"/>
                </a:solidFill>
              </a:defRPr>
            </a:lvl4pPr>
            <a:lvl5pPr>
              <a:buClr>
                <a:srgbClr val="FF9900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</a:t>
            </a:r>
            <a:r>
              <a:rPr lang="en-US" dirty="0" smtClean="0"/>
              <a:t>styles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</a:t>
            </a:r>
            <a:r>
              <a:rPr lang="en-US" dirty="0" smtClean="0"/>
              <a:t>level</a:t>
            </a:r>
            <a:endParaRPr lang="en-US" dirty="0"/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381063" y="1712773"/>
            <a:ext cx="4401002" cy="2550308"/>
          </a:xfrm>
        </p:spPr>
        <p:txBody>
          <a:bodyPr>
            <a:normAutofit/>
          </a:bodyPr>
          <a:lstStyle>
            <a:lvl1pPr>
              <a:defRPr sz="4400">
                <a:solidFill>
                  <a:srgbClr val="004C9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97174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B74F7E97-E0C9-664A-BB8E-BB891CC503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94" y="298482"/>
            <a:ext cx="2862824" cy="68474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8E73DE4-CDEA-1648-B42B-95ABBC469BE5}"/>
              </a:ext>
            </a:extLst>
          </p:cNvPr>
          <p:cNvSpPr txBox="1"/>
          <p:nvPr userDrawn="1"/>
        </p:nvSpPr>
        <p:spPr>
          <a:xfrm>
            <a:off x="3745523" y="2737338"/>
            <a:ext cx="0" cy="0"/>
          </a:xfrm>
          <a:prstGeom prst="rect">
            <a:avLst/>
          </a:prstGeom>
        </p:spPr>
        <p:txBody>
          <a:bodyPr wrap="none" lIns="22860" tIns="22860" rIns="22860" bIns="22860" rtlCol="0" anchor="ctr">
            <a:noAutofit/>
          </a:bodyPr>
          <a:lstStyle/>
          <a:p>
            <a:pPr algn="l"/>
            <a:endParaRPr lang="en-US" sz="1300" dirty="0" err="1">
              <a:solidFill>
                <a:schemeClr val="tx1"/>
              </a:solidFill>
              <a:latin typeface="+mn-lt"/>
              <a:ea typeface="Helvetica Neue" charset="0"/>
              <a:cs typeface="Helvetica Neue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400EE1C-8A32-D04C-BEE8-26F3CF47137D}"/>
              </a:ext>
            </a:extLst>
          </p:cNvPr>
          <p:cNvSpPr/>
          <p:nvPr userDrawn="1"/>
        </p:nvSpPr>
        <p:spPr>
          <a:xfrm>
            <a:off x="0" y="0"/>
            <a:ext cx="12192000" cy="210589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100000">
                <a:schemeClr val="accent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DFFBA94-AD2C-6447-88DA-BBCF9CE86842}"/>
              </a:ext>
            </a:extLst>
          </p:cNvPr>
          <p:cNvSpPr/>
          <p:nvPr userDrawn="1"/>
        </p:nvSpPr>
        <p:spPr>
          <a:xfrm>
            <a:off x="0" y="0"/>
            <a:ext cx="12192000" cy="210589"/>
          </a:xfrm>
          <a:prstGeom prst="rect">
            <a:avLst/>
          </a:prstGeom>
          <a:solidFill>
            <a:srgbClr val="004C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C04D2A7-45B3-7A45-BB8C-B369651642F9}"/>
              </a:ext>
            </a:extLst>
          </p:cNvPr>
          <p:cNvSpPr/>
          <p:nvPr userDrawn="1"/>
        </p:nvSpPr>
        <p:spPr>
          <a:xfrm>
            <a:off x="837394" y="0"/>
            <a:ext cx="419154" cy="210589"/>
          </a:xfrm>
          <a:prstGeom prst="rect">
            <a:avLst/>
          </a:prstGeom>
          <a:solidFill>
            <a:srgbClr val="00B4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6845C04-30F2-5047-9E3D-630A3FD055F3}"/>
              </a:ext>
            </a:extLst>
          </p:cNvPr>
          <p:cNvSpPr/>
          <p:nvPr userDrawn="1"/>
        </p:nvSpPr>
        <p:spPr>
          <a:xfrm>
            <a:off x="1752993" y="0"/>
            <a:ext cx="581415" cy="210589"/>
          </a:xfrm>
          <a:prstGeom prst="rect">
            <a:avLst/>
          </a:prstGeom>
          <a:solidFill>
            <a:srgbClr val="0091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8106D55-D87D-4049-B3A9-884E0FE584DD}"/>
              </a:ext>
            </a:extLst>
          </p:cNvPr>
          <p:cNvSpPr/>
          <p:nvPr userDrawn="1"/>
        </p:nvSpPr>
        <p:spPr>
          <a:xfrm>
            <a:off x="2334409" y="0"/>
            <a:ext cx="256786" cy="210589"/>
          </a:xfrm>
          <a:prstGeom prst="rect">
            <a:avLst/>
          </a:prstGeom>
          <a:solidFill>
            <a:srgbClr val="00B4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F1A131F-5D54-B146-B6F8-990469614E9C}"/>
              </a:ext>
            </a:extLst>
          </p:cNvPr>
          <p:cNvSpPr/>
          <p:nvPr userDrawn="1"/>
        </p:nvSpPr>
        <p:spPr>
          <a:xfrm>
            <a:off x="2591194" y="0"/>
            <a:ext cx="256786" cy="210589"/>
          </a:xfrm>
          <a:prstGeom prst="rect">
            <a:avLst/>
          </a:prstGeom>
          <a:solidFill>
            <a:srgbClr val="008A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1C0ADF7-1C99-6B4E-9350-29C33B2D3C76}"/>
              </a:ext>
            </a:extLst>
          </p:cNvPr>
          <p:cNvSpPr/>
          <p:nvPr userDrawn="1"/>
        </p:nvSpPr>
        <p:spPr>
          <a:xfrm>
            <a:off x="3560083" y="0"/>
            <a:ext cx="256786" cy="210589"/>
          </a:xfrm>
          <a:prstGeom prst="rect">
            <a:avLst/>
          </a:prstGeom>
          <a:solidFill>
            <a:srgbClr val="00B4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F92F7C0-9BDE-4248-A798-B2924CC2D353}"/>
              </a:ext>
            </a:extLst>
          </p:cNvPr>
          <p:cNvSpPr/>
          <p:nvPr userDrawn="1"/>
        </p:nvSpPr>
        <p:spPr>
          <a:xfrm>
            <a:off x="3816869" y="-1"/>
            <a:ext cx="1107642" cy="210589"/>
          </a:xfrm>
          <a:prstGeom prst="rect">
            <a:avLst/>
          </a:prstGeom>
          <a:solidFill>
            <a:srgbClr val="008A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D4E8D42-E4D8-044D-82F6-69D7512BAEDC}"/>
              </a:ext>
            </a:extLst>
          </p:cNvPr>
          <p:cNvSpPr/>
          <p:nvPr userDrawn="1"/>
        </p:nvSpPr>
        <p:spPr>
          <a:xfrm>
            <a:off x="4924511" y="-1"/>
            <a:ext cx="282101" cy="210590"/>
          </a:xfrm>
          <a:prstGeom prst="rect">
            <a:avLst/>
          </a:prstGeom>
          <a:solidFill>
            <a:srgbClr val="0091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3"/>
          <a:srcRect l="5077"/>
          <a:stretch/>
        </p:blipFill>
        <p:spPr>
          <a:xfrm>
            <a:off x="9625824" y="298482"/>
            <a:ext cx="2526464" cy="828159"/>
          </a:xfrm>
          <a:prstGeom prst="rect">
            <a:avLst/>
          </a:prstGeom>
        </p:spPr>
      </p:pic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390575" y="2471351"/>
            <a:ext cx="9494830" cy="3472249"/>
          </a:xfrm>
          <a:solidFill>
            <a:schemeClr val="bg1"/>
          </a:solidFill>
        </p:spPr>
        <p:txBody>
          <a:bodyPr/>
          <a:lstStyle>
            <a:lvl1pPr marL="457200" indent="-457200">
              <a:buClr>
                <a:srgbClr val="FF9900"/>
              </a:buClr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</a:defRPr>
            </a:lvl1pPr>
            <a:lvl2pPr>
              <a:buClr>
                <a:srgbClr val="FF9900"/>
              </a:buClr>
              <a:defRPr sz="2800">
                <a:solidFill>
                  <a:schemeClr val="tx1"/>
                </a:solidFill>
              </a:defRPr>
            </a:lvl2pPr>
            <a:lvl3pPr>
              <a:buClr>
                <a:srgbClr val="FF9900"/>
              </a:buClr>
              <a:defRPr sz="2400">
                <a:solidFill>
                  <a:schemeClr val="tx1"/>
                </a:solidFill>
              </a:defRPr>
            </a:lvl3pPr>
            <a:lvl4pPr>
              <a:buClr>
                <a:srgbClr val="FF9900"/>
              </a:buClr>
              <a:defRPr>
                <a:solidFill>
                  <a:schemeClr val="tx1"/>
                </a:solidFill>
              </a:defRPr>
            </a:lvl4pPr>
            <a:lvl5pPr>
              <a:buClr>
                <a:srgbClr val="FF9900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</a:t>
            </a:r>
            <a:r>
              <a:rPr lang="en-US" dirty="0" smtClean="0"/>
              <a:t>styles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</a:t>
            </a:r>
            <a:r>
              <a:rPr lang="en-US" dirty="0" smtClean="0"/>
              <a:t>level</a:t>
            </a:r>
            <a:endParaRPr lang="en-US" dirty="0"/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390575" y="1337958"/>
            <a:ext cx="9553769" cy="721508"/>
          </a:xfrm>
        </p:spPr>
        <p:txBody>
          <a:bodyPr>
            <a:normAutofit/>
          </a:bodyPr>
          <a:lstStyle>
            <a:lvl1pPr>
              <a:defRPr sz="4400">
                <a:solidFill>
                  <a:srgbClr val="004C9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04374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icture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2452" y="1276734"/>
            <a:ext cx="12179643" cy="5202194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/>
          <a:srcRect l="57399" t="26539" r="323" b="34187"/>
          <a:stretch/>
        </p:blipFill>
        <p:spPr>
          <a:xfrm>
            <a:off x="0" y="1481301"/>
            <a:ext cx="12121926" cy="482182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246902" y="3007661"/>
            <a:ext cx="4859984" cy="1234099"/>
          </a:xfrm>
        </p:spPr>
        <p:txBody>
          <a:bodyPr>
            <a:noAutofit/>
          </a:bodyPr>
          <a:lstStyle>
            <a:lvl1pPr>
              <a:defRPr sz="3200">
                <a:solidFill>
                  <a:srgbClr val="004C91"/>
                </a:solidFill>
                <a:latin typeface="+mn-lt"/>
              </a:defRPr>
            </a:lvl1pPr>
          </a:lstStyle>
          <a:p>
            <a:r>
              <a:rPr lang="en-US" dirty="0"/>
              <a:t>Click to </a:t>
            </a:r>
            <a:r>
              <a:rPr lang="en-US" dirty="0" smtClean="0"/>
              <a:t>edit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/>
          <a:srcRect l="8831" t="26539" r="-6619" b="34187"/>
          <a:stretch/>
        </p:blipFill>
        <p:spPr>
          <a:xfrm>
            <a:off x="2452" y="1794006"/>
            <a:ext cx="11871316" cy="3890917"/>
          </a:xfrm>
          <a:prstGeom prst="rect">
            <a:avLst/>
          </a:prstGeom>
        </p:spPr>
      </p:pic>
      <p:sp>
        <p:nvSpPr>
          <p:cNvPr id="12" name="Text Placeholder 2"/>
          <p:cNvSpPr>
            <a:spLocks noGrp="1"/>
          </p:cNvSpPr>
          <p:nvPr>
            <p:ph idx="10" hasCustomPrompt="1"/>
          </p:nvPr>
        </p:nvSpPr>
        <p:spPr>
          <a:xfrm>
            <a:off x="5925753" y="1594022"/>
            <a:ext cx="6183816" cy="455889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>
              <a:lnSpc>
                <a:spcPct val="150000"/>
              </a:lnSpc>
              <a:buClr>
                <a:srgbClr val="FF9900"/>
              </a:buClr>
              <a:defRPr sz="2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Edit Master text </a:t>
            </a:r>
            <a:r>
              <a:rPr lang="en-US" dirty="0" smtClean="0"/>
              <a:t>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74F7E97-E0C9-664A-BB8E-BB891CC503C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94" y="298482"/>
            <a:ext cx="2862824" cy="684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4628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1126640"/>
            <a:ext cx="12192000" cy="5731359"/>
          </a:xfrm>
          <a:prstGeom prst="rect">
            <a:avLst/>
          </a:prstGeom>
          <a:solidFill>
            <a:schemeClr val="accent1">
              <a:alpha val="1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B74F7E97-E0C9-664A-BB8E-BB891CC503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94" y="298482"/>
            <a:ext cx="2862824" cy="68474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8E73DE4-CDEA-1648-B42B-95ABBC469BE5}"/>
              </a:ext>
            </a:extLst>
          </p:cNvPr>
          <p:cNvSpPr txBox="1"/>
          <p:nvPr userDrawn="1"/>
        </p:nvSpPr>
        <p:spPr>
          <a:xfrm>
            <a:off x="3745523" y="2737338"/>
            <a:ext cx="0" cy="0"/>
          </a:xfrm>
          <a:prstGeom prst="rect">
            <a:avLst/>
          </a:prstGeom>
        </p:spPr>
        <p:txBody>
          <a:bodyPr wrap="none" lIns="22860" tIns="22860" rIns="22860" bIns="22860" rtlCol="0" anchor="ctr">
            <a:noAutofit/>
          </a:bodyPr>
          <a:lstStyle/>
          <a:p>
            <a:pPr algn="l"/>
            <a:endParaRPr lang="en-US" sz="1300" dirty="0" err="1">
              <a:solidFill>
                <a:schemeClr val="tx1"/>
              </a:solidFill>
              <a:latin typeface="+mn-lt"/>
              <a:ea typeface="Helvetica Neue" charset="0"/>
              <a:cs typeface="Helvetica Neue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400EE1C-8A32-D04C-BEE8-26F3CF47137D}"/>
              </a:ext>
            </a:extLst>
          </p:cNvPr>
          <p:cNvSpPr/>
          <p:nvPr userDrawn="1"/>
        </p:nvSpPr>
        <p:spPr>
          <a:xfrm>
            <a:off x="0" y="0"/>
            <a:ext cx="12192000" cy="210589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100000">
                <a:schemeClr val="accent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DFFBA94-AD2C-6447-88DA-BBCF9CE86842}"/>
              </a:ext>
            </a:extLst>
          </p:cNvPr>
          <p:cNvSpPr/>
          <p:nvPr userDrawn="1"/>
        </p:nvSpPr>
        <p:spPr>
          <a:xfrm>
            <a:off x="0" y="0"/>
            <a:ext cx="12192000" cy="210589"/>
          </a:xfrm>
          <a:prstGeom prst="rect">
            <a:avLst/>
          </a:prstGeom>
          <a:solidFill>
            <a:srgbClr val="004C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C04D2A7-45B3-7A45-BB8C-B369651642F9}"/>
              </a:ext>
            </a:extLst>
          </p:cNvPr>
          <p:cNvSpPr/>
          <p:nvPr userDrawn="1"/>
        </p:nvSpPr>
        <p:spPr>
          <a:xfrm>
            <a:off x="837394" y="0"/>
            <a:ext cx="419154" cy="210589"/>
          </a:xfrm>
          <a:prstGeom prst="rect">
            <a:avLst/>
          </a:prstGeom>
          <a:solidFill>
            <a:srgbClr val="00B4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6845C04-30F2-5047-9E3D-630A3FD055F3}"/>
              </a:ext>
            </a:extLst>
          </p:cNvPr>
          <p:cNvSpPr/>
          <p:nvPr userDrawn="1"/>
        </p:nvSpPr>
        <p:spPr>
          <a:xfrm>
            <a:off x="1752993" y="0"/>
            <a:ext cx="581415" cy="210589"/>
          </a:xfrm>
          <a:prstGeom prst="rect">
            <a:avLst/>
          </a:prstGeom>
          <a:solidFill>
            <a:srgbClr val="0091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8106D55-D87D-4049-B3A9-884E0FE584DD}"/>
              </a:ext>
            </a:extLst>
          </p:cNvPr>
          <p:cNvSpPr/>
          <p:nvPr userDrawn="1"/>
        </p:nvSpPr>
        <p:spPr>
          <a:xfrm>
            <a:off x="2334409" y="0"/>
            <a:ext cx="256786" cy="210589"/>
          </a:xfrm>
          <a:prstGeom prst="rect">
            <a:avLst/>
          </a:prstGeom>
          <a:solidFill>
            <a:srgbClr val="00B4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F1A131F-5D54-B146-B6F8-990469614E9C}"/>
              </a:ext>
            </a:extLst>
          </p:cNvPr>
          <p:cNvSpPr/>
          <p:nvPr userDrawn="1"/>
        </p:nvSpPr>
        <p:spPr>
          <a:xfrm>
            <a:off x="2591194" y="0"/>
            <a:ext cx="256786" cy="210589"/>
          </a:xfrm>
          <a:prstGeom prst="rect">
            <a:avLst/>
          </a:prstGeom>
          <a:solidFill>
            <a:srgbClr val="008A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1C0ADF7-1C99-6B4E-9350-29C33B2D3C76}"/>
              </a:ext>
            </a:extLst>
          </p:cNvPr>
          <p:cNvSpPr/>
          <p:nvPr userDrawn="1"/>
        </p:nvSpPr>
        <p:spPr>
          <a:xfrm>
            <a:off x="3560083" y="0"/>
            <a:ext cx="256786" cy="210589"/>
          </a:xfrm>
          <a:prstGeom prst="rect">
            <a:avLst/>
          </a:prstGeom>
          <a:solidFill>
            <a:srgbClr val="00B4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F92F7C0-9BDE-4248-A798-B2924CC2D353}"/>
              </a:ext>
            </a:extLst>
          </p:cNvPr>
          <p:cNvSpPr/>
          <p:nvPr userDrawn="1"/>
        </p:nvSpPr>
        <p:spPr>
          <a:xfrm>
            <a:off x="3816869" y="-1"/>
            <a:ext cx="1107642" cy="210589"/>
          </a:xfrm>
          <a:prstGeom prst="rect">
            <a:avLst/>
          </a:prstGeom>
          <a:solidFill>
            <a:srgbClr val="008A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D4E8D42-E4D8-044D-82F6-69D7512BAEDC}"/>
              </a:ext>
            </a:extLst>
          </p:cNvPr>
          <p:cNvSpPr/>
          <p:nvPr userDrawn="1"/>
        </p:nvSpPr>
        <p:spPr>
          <a:xfrm>
            <a:off x="4924511" y="-1"/>
            <a:ext cx="282101" cy="210590"/>
          </a:xfrm>
          <a:prstGeom prst="rect">
            <a:avLst/>
          </a:prstGeom>
          <a:solidFill>
            <a:srgbClr val="0091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3"/>
          <a:srcRect l="5077"/>
          <a:stretch/>
        </p:blipFill>
        <p:spPr>
          <a:xfrm>
            <a:off x="9625824" y="298482"/>
            <a:ext cx="2526464" cy="828159"/>
          </a:xfrm>
          <a:prstGeom prst="rect">
            <a:avLst/>
          </a:prstGeom>
        </p:spPr>
      </p:pic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5486400" y="1618735"/>
            <a:ext cx="6339015" cy="4868561"/>
          </a:xfrm>
          <a:solidFill>
            <a:schemeClr val="bg1"/>
          </a:solidFill>
        </p:spPr>
        <p:txBody>
          <a:bodyPr/>
          <a:lstStyle>
            <a:lvl1pPr marL="457200" indent="-457200">
              <a:buClr>
                <a:srgbClr val="FF9900"/>
              </a:buClr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</a:defRPr>
            </a:lvl1pPr>
            <a:lvl2pPr>
              <a:buClr>
                <a:srgbClr val="FF9900"/>
              </a:buClr>
              <a:defRPr sz="2800">
                <a:solidFill>
                  <a:schemeClr val="tx1"/>
                </a:solidFill>
              </a:defRPr>
            </a:lvl2pPr>
            <a:lvl3pPr>
              <a:buClr>
                <a:srgbClr val="FF9900"/>
              </a:buClr>
              <a:defRPr sz="2400">
                <a:solidFill>
                  <a:schemeClr val="tx1"/>
                </a:solidFill>
              </a:defRPr>
            </a:lvl3pPr>
            <a:lvl4pPr>
              <a:buClr>
                <a:srgbClr val="FF9900"/>
              </a:buClr>
              <a:defRPr>
                <a:solidFill>
                  <a:schemeClr val="tx1"/>
                </a:solidFill>
              </a:defRPr>
            </a:lvl4pPr>
            <a:lvl5pPr>
              <a:buClr>
                <a:srgbClr val="FF9900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</a:t>
            </a:r>
            <a:r>
              <a:rPr lang="en-US" dirty="0" smtClean="0"/>
              <a:t>styles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</a:t>
            </a:r>
            <a:r>
              <a:rPr lang="en-US" dirty="0" smtClean="0"/>
              <a:t>level</a:t>
            </a:r>
            <a:endParaRPr lang="en-US" dirty="0"/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381063" y="1712773"/>
            <a:ext cx="4401002" cy="4383194"/>
          </a:xfrm>
        </p:spPr>
        <p:txBody>
          <a:bodyPr>
            <a:normAutofit/>
          </a:bodyPr>
          <a:lstStyle>
            <a:lvl1pPr>
              <a:defRPr sz="4400">
                <a:solidFill>
                  <a:srgbClr val="004C9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89446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599816" y="1324519"/>
            <a:ext cx="4518438" cy="1196259"/>
          </a:xfrm>
        </p:spPr>
        <p:txBody>
          <a:bodyPr>
            <a:noAutofit/>
          </a:bodyPr>
          <a:lstStyle>
            <a:lvl1pPr>
              <a:defRPr sz="3600">
                <a:solidFill>
                  <a:srgbClr val="004C91"/>
                </a:solidFill>
                <a:latin typeface="+mn-lt"/>
              </a:defRPr>
            </a:lvl1pPr>
          </a:lstStyle>
          <a:p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 hasCustomPrompt="1"/>
          </p:nvPr>
        </p:nvSpPr>
        <p:spPr>
          <a:xfrm>
            <a:off x="5476568" y="1326220"/>
            <a:ext cx="6269315" cy="4850136"/>
          </a:xfrm>
        </p:spPr>
        <p:txBody>
          <a:bodyPr>
            <a:normAutofit/>
          </a:bodyPr>
          <a:lstStyle>
            <a:lvl1pPr>
              <a:buClr>
                <a:srgbClr val="FF9900"/>
              </a:buClr>
              <a:defRPr sz="240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>
              <a:buClr>
                <a:srgbClr val="FF9900"/>
              </a:buClr>
              <a:defRPr>
                <a:solidFill>
                  <a:srgbClr val="00727E"/>
                </a:solidFill>
                <a:latin typeface="+mn-lt"/>
              </a:defRPr>
            </a:lvl2pPr>
            <a:lvl3pPr>
              <a:buClr>
                <a:srgbClr val="FF9900"/>
              </a:buClr>
              <a:defRPr>
                <a:solidFill>
                  <a:srgbClr val="00727E"/>
                </a:solidFill>
                <a:latin typeface="+mn-lt"/>
              </a:defRPr>
            </a:lvl3pPr>
            <a:lvl4pPr>
              <a:buClr>
                <a:srgbClr val="FF9900"/>
              </a:buClr>
              <a:defRPr>
                <a:solidFill>
                  <a:srgbClr val="00727E"/>
                </a:solidFill>
                <a:latin typeface="+mn-lt"/>
              </a:defRPr>
            </a:lvl4pPr>
            <a:lvl5pPr>
              <a:buClr>
                <a:srgbClr val="FF9900"/>
              </a:buClr>
              <a:defRPr>
                <a:solidFill>
                  <a:srgbClr val="00727E"/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/>
          <a:srcRect l="5077"/>
          <a:stretch/>
        </p:blipFill>
        <p:spPr>
          <a:xfrm>
            <a:off x="9625824" y="298482"/>
            <a:ext cx="2526464" cy="82815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74F7E97-E0C9-664A-BB8E-BB891CC503C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94" y="298482"/>
            <a:ext cx="2862824" cy="684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458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 userDrawn="1"/>
        </p:nvGrpSpPr>
        <p:grpSpPr>
          <a:xfrm>
            <a:off x="0" y="2158957"/>
            <a:ext cx="12192000" cy="4413407"/>
            <a:chOff x="0" y="2158957"/>
            <a:chExt cx="12192000" cy="4413407"/>
          </a:xfrm>
        </p:grpSpPr>
        <p:sp>
          <p:nvSpPr>
            <p:cNvPr id="3" name="Rectangle 2"/>
            <p:cNvSpPr/>
            <p:nvPr userDrawn="1"/>
          </p:nvSpPr>
          <p:spPr>
            <a:xfrm>
              <a:off x="0" y="2158957"/>
              <a:ext cx="12192000" cy="4413407"/>
            </a:xfrm>
            <a:prstGeom prst="rect">
              <a:avLst/>
            </a:prstGeom>
            <a:solidFill>
              <a:srgbClr val="33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7" name="Rectangle 6"/>
            <p:cNvSpPr/>
            <p:nvPr userDrawn="1"/>
          </p:nvSpPr>
          <p:spPr>
            <a:xfrm>
              <a:off x="9032790" y="2158957"/>
              <a:ext cx="3146854" cy="4413407"/>
            </a:xfrm>
            <a:prstGeom prst="rect">
              <a:avLst/>
            </a:prstGeom>
            <a:gradFill>
              <a:gsLst>
                <a:gs pos="96000">
                  <a:srgbClr val="008A96"/>
                </a:gs>
                <a:gs pos="0">
                  <a:srgbClr val="F1F2F2">
                    <a:alpha val="300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76594" y="1029995"/>
            <a:ext cx="5983735" cy="1008926"/>
          </a:xfrm>
        </p:spPr>
        <p:txBody>
          <a:bodyPr>
            <a:noAutofit/>
          </a:bodyPr>
          <a:lstStyle>
            <a:lvl1pPr>
              <a:defRPr sz="3600">
                <a:solidFill>
                  <a:srgbClr val="004C91"/>
                </a:solidFill>
                <a:latin typeface="+mn-lt"/>
              </a:defRPr>
            </a:lvl1pPr>
          </a:lstStyle>
          <a:p>
            <a:r>
              <a:rPr lang="en-US" dirty="0"/>
              <a:t>Click to </a:t>
            </a:r>
            <a:r>
              <a:rPr lang="en-US" dirty="0" smtClean="0"/>
              <a:t>edit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idx="10" hasCustomPrompt="1"/>
          </p:nvPr>
        </p:nvSpPr>
        <p:spPr>
          <a:xfrm>
            <a:off x="353701" y="2158957"/>
            <a:ext cx="8983362" cy="442570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457200" marR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Tx/>
              <a:buFont typeface="Arial" panose="020B0604020202020204" pitchFamily="34" charset="0"/>
              <a:buChar char="•"/>
              <a:tabLst/>
              <a:defRPr sz="2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Edit Master text </a:t>
            </a:r>
            <a:r>
              <a:rPr lang="en-US" dirty="0" smtClean="0"/>
              <a:t>styles</a:t>
            </a:r>
          </a:p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74F7E97-E0C9-664A-BB8E-BB891CC503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94" y="298482"/>
            <a:ext cx="2862824" cy="68474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/>
          <a:srcRect l="5077"/>
          <a:stretch/>
        </p:blipFill>
        <p:spPr>
          <a:xfrm>
            <a:off x="9625824" y="298482"/>
            <a:ext cx="2526464" cy="828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049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0047" y="1076183"/>
            <a:ext cx="5738757" cy="605612"/>
          </a:xfrm>
        </p:spPr>
        <p:txBody>
          <a:bodyPr/>
          <a:lstStyle>
            <a:lvl1pPr>
              <a:defRPr>
                <a:solidFill>
                  <a:srgbClr val="004C91"/>
                </a:solidFill>
              </a:defRPr>
            </a:lvl1pPr>
          </a:lstStyle>
          <a:p>
            <a:r>
              <a:rPr lang="en-US" dirty="0" smtClean="0"/>
              <a:t>Click to edit</a:t>
            </a:r>
            <a:endParaRPr lang="en-A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01287C-3F42-7440-999F-8203CC73004C}"/>
              </a:ext>
            </a:extLst>
          </p:cNvPr>
          <p:cNvSpPr txBox="1"/>
          <p:nvPr userDrawn="1"/>
        </p:nvSpPr>
        <p:spPr>
          <a:xfrm>
            <a:off x="686341" y="1659811"/>
            <a:ext cx="3786188" cy="646331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endParaRPr lang="en-US" sz="4400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6257779" y="259490"/>
            <a:ext cx="5766486" cy="6573795"/>
          </a:xfrm>
        </p:spPr>
        <p:txBody>
          <a:bodyPr>
            <a:normAutofit/>
          </a:bodyPr>
          <a:lstStyle>
            <a:lvl1pPr marL="0" indent="0">
              <a:buClr>
                <a:srgbClr val="FF9900"/>
              </a:buClr>
              <a:buNone/>
              <a:defRPr sz="240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>
              <a:buClr>
                <a:srgbClr val="FF9900"/>
              </a:buClr>
              <a:defRPr>
                <a:solidFill>
                  <a:srgbClr val="00727E"/>
                </a:solidFill>
                <a:latin typeface="+mn-lt"/>
              </a:defRPr>
            </a:lvl2pPr>
            <a:lvl3pPr>
              <a:buClr>
                <a:srgbClr val="FF9900"/>
              </a:buClr>
              <a:defRPr>
                <a:solidFill>
                  <a:srgbClr val="00727E"/>
                </a:solidFill>
                <a:latin typeface="+mn-lt"/>
              </a:defRPr>
            </a:lvl3pPr>
            <a:lvl4pPr>
              <a:buClr>
                <a:srgbClr val="FF9900"/>
              </a:buClr>
              <a:defRPr>
                <a:solidFill>
                  <a:srgbClr val="00727E"/>
                </a:solidFill>
                <a:latin typeface="+mn-lt"/>
              </a:defRPr>
            </a:lvl4pPr>
            <a:lvl5pPr>
              <a:buClr>
                <a:srgbClr val="FF9900"/>
              </a:buClr>
              <a:defRPr>
                <a:solidFill>
                  <a:srgbClr val="00727E"/>
                </a:solidFill>
                <a:latin typeface="+mn-lt"/>
              </a:defRPr>
            </a:lvl5pPr>
          </a:lstStyle>
          <a:p>
            <a:pPr lvl="0"/>
            <a:endParaRPr lang="en-US" dirty="0" smtClean="0"/>
          </a:p>
        </p:txBody>
      </p:sp>
      <p:sp>
        <p:nvSpPr>
          <p:cNvPr id="15" name="Content Placeholder 2"/>
          <p:cNvSpPr>
            <a:spLocks noGrp="1"/>
          </p:cNvSpPr>
          <p:nvPr>
            <p:ph idx="10" hasCustomPrompt="1"/>
          </p:nvPr>
        </p:nvSpPr>
        <p:spPr>
          <a:xfrm>
            <a:off x="1310047" y="1854257"/>
            <a:ext cx="5795087" cy="903770"/>
          </a:xfrm>
        </p:spPr>
        <p:txBody>
          <a:bodyPr>
            <a:normAutofit/>
          </a:bodyPr>
          <a:lstStyle>
            <a:lvl1pPr marL="0" indent="0">
              <a:buClr>
                <a:srgbClr val="FF9900"/>
              </a:buClr>
              <a:buNone/>
              <a:defRPr sz="2800" baseline="0">
                <a:solidFill>
                  <a:srgbClr val="008080"/>
                </a:solidFill>
                <a:latin typeface="+mn-lt"/>
                <a:cs typeface="Calibri" panose="020F0502020204030204" pitchFamily="34" charset="0"/>
              </a:defRPr>
            </a:lvl1pPr>
            <a:lvl2pPr>
              <a:buClr>
                <a:srgbClr val="FF9900"/>
              </a:buClr>
              <a:defRPr>
                <a:solidFill>
                  <a:srgbClr val="00727E"/>
                </a:solidFill>
                <a:latin typeface="+mn-lt"/>
              </a:defRPr>
            </a:lvl2pPr>
            <a:lvl3pPr>
              <a:buClr>
                <a:srgbClr val="FF9900"/>
              </a:buClr>
              <a:defRPr>
                <a:solidFill>
                  <a:srgbClr val="00727E"/>
                </a:solidFill>
                <a:latin typeface="+mn-lt"/>
              </a:defRPr>
            </a:lvl3pPr>
            <a:lvl4pPr>
              <a:buClr>
                <a:srgbClr val="FF9900"/>
              </a:buClr>
              <a:defRPr>
                <a:solidFill>
                  <a:srgbClr val="00727E"/>
                </a:solidFill>
                <a:latin typeface="+mn-lt"/>
              </a:defRPr>
            </a:lvl4pPr>
            <a:lvl5pPr>
              <a:buClr>
                <a:srgbClr val="FF9900"/>
              </a:buClr>
              <a:defRPr>
                <a:solidFill>
                  <a:srgbClr val="00727E"/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Key comments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1" hasCustomPrompt="1"/>
          </p:nvPr>
        </p:nvSpPr>
        <p:spPr>
          <a:xfrm>
            <a:off x="1260708" y="3153789"/>
            <a:ext cx="9539097" cy="254267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342900" indent="-342900">
              <a:buClr>
                <a:srgbClr val="FF9900"/>
              </a:buClr>
              <a:buFont typeface="Arial" panose="020B0604020202020204" pitchFamily="34" charset="0"/>
              <a:buChar char="•"/>
              <a:defRPr sz="2400" baseline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>
              <a:buClr>
                <a:srgbClr val="FF9900"/>
              </a:buClr>
              <a:defRPr>
                <a:solidFill>
                  <a:srgbClr val="00727E"/>
                </a:solidFill>
                <a:latin typeface="+mn-lt"/>
              </a:defRPr>
            </a:lvl2pPr>
            <a:lvl3pPr>
              <a:buClr>
                <a:srgbClr val="FF9900"/>
              </a:buClr>
              <a:defRPr>
                <a:solidFill>
                  <a:srgbClr val="00727E"/>
                </a:solidFill>
                <a:latin typeface="+mn-lt"/>
              </a:defRPr>
            </a:lvl3pPr>
            <a:lvl4pPr>
              <a:buClr>
                <a:srgbClr val="FF9900"/>
              </a:buClr>
              <a:defRPr>
                <a:solidFill>
                  <a:srgbClr val="00727E"/>
                </a:solidFill>
                <a:latin typeface="+mn-lt"/>
              </a:defRPr>
            </a:lvl4pPr>
            <a:lvl5pPr>
              <a:buClr>
                <a:srgbClr val="FF9900"/>
              </a:buClr>
              <a:defRPr>
                <a:solidFill>
                  <a:srgbClr val="00727E"/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Key comments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74F7E97-E0C9-664A-BB8E-BB891CC503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94" y="298482"/>
            <a:ext cx="2862824" cy="684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165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085076"/>
            <a:ext cx="10515600" cy="6056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80E8A1-4459-4140-9A84-55D337EAF19C}" type="datetime1">
              <a:rPr lang="en-AU" noProof="0" smtClean="0"/>
              <a:t>26/11/2019</a:t>
            </a:fld>
            <a:endParaRPr lang="en-AU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E7AC7D-DE47-D04B-810A-E333F322F2EB}" type="slidenum">
              <a:rPr lang="en-AU" noProof="0" smtClean="0"/>
              <a:t>‹#›</a:t>
            </a:fld>
            <a:endParaRPr lang="en-AU" noProof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400EE1C-8A32-D04C-BEE8-26F3CF47137D}"/>
              </a:ext>
            </a:extLst>
          </p:cNvPr>
          <p:cNvSpPr/>
          <p:nvPr userDrawn="1"/>
        </p:nvSpPr>
        <p:spPr>
          <a:xfrm>
            <a:off x="0" y="0"/>
            <a:ext cx="12192000" cy="210589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100000">
                <a:schemeClr val="accent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DFFBA94-AD2C-6447-88DA-BBCF9CE86842}"/>
              </a:ext>
            </a:extLst>
          </p:cNvPr>
          <p:cNvSpPr/>
          <p:nvPr userDrawn="1"/>
        </p:nvSpPr>
        <p:spPr>
          <a:xfrm>
            <a:off x="0" y="0"/>
            <a:ext cx="12192000" cy="210589"/>
          </a:xfrm>
          <a:prstGeom prst="rect">
            <a:avLst/>
          </a:prstGeom>
          <a:solidFill>
            <a:srgbClr val="004C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C04D2A7-45B3-7A45-BB8C-B369651642F9}"/>
              </a:ext>
            </a:extLst>
          </p:cNvPr>
          <p:cNvSpPr/>
          <p:nvPr userDrawn="1"/>
        </p:nvSpPr>
        <p:spPr>
          <a:xfrm>
            <a:off x="837394" y="0"/>
            <a:ext cx="419154" cy="210589"/>
          </a:xfrm>
          <a:prstGeom prst="rect">
            <a:avLst/>
          </a:prstGeom>
          <a:solidFill>
            <a:srgbClr val="00B4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6845C04-30F2-5047-9E3D-630A3FD055F3}"/>
              </a:ext>
            </a:extLst>
          </p:cNvPr>
          <p:cNvSpPr/>
          <p:nvPr userDrawn="1"/>
        </p:nvSpPr>
        <p:spPr>
          <a:xfrm>
            <a:off x="1752993" y="0"/>
            <a:ext cx="581415" cy="210589"/>
          </a:xfrm>
          <a:prstGeom prst="rect">
            <a:avLst/>
          </a:prstGeom>
          <a:solidFill>
            <a:srgbClr val="0091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8106D55-D87D-4049-B3A9-884E0FE584DD}"/>
              </a:ext>
            </a:extLst>
          </p:cNvPr>
          <p:cNvSpPr/>
          <p:nvPr userDrawn="1"/>
        </p:nvSpPr>
        <p:spPr>
          <a:xfrm>
            <a:off x="2334409" y="0"/>
            <a:ext cx="256786" cy="210589"/>
          </a:xfrm>
          <a:prstGeom prst="rect">
            <a:avLst/>
          </a:prstGeom>
          <a:solidFill>
            <a:srgbClr val="00B4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F1A131F-5D54-B146-B6F8-990469614E9C}"/>
              </a:ext>
            </a:extLst>
          </p:cNvPr>
          <p:cNvSpPr/>
          <p:nvPr userDrawn="1"/>
        </p:nvSpPr>
        <p:spPr>
          <a:xfrm>
            <a:off x="2591194" y="0"/>
            <a:ext cx="256786" cy="210589"/>
          </a:xfrm>
          <a:prstGeom prst="rect">
            <a:avLst/>
          </a:prstGeom>
          <a:solidFill>
            <a:srgbClr val="008A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1C0ADF7-1C99-6B4E-9350-29C33B2D3C76}"/>
              </a:ext>
            </a:extLst>
          </p:cNvPr>
          <p:cNvSpPr/>
          <p:nvPr userDrawn="1"/>
        </p:nvSpPr>
        <p:spPr>
          <a:xfrm>
            <a:off x="3560083" y="0"/>
            <a:ext cx="256786" cy="210589"/>
          </a:xfrm>
          <a:prstGeom prst="rect">
            <a:avLst/>
          </a:prstGeom>
          <a:solidFill>
            <a:srgbClr val="00B4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F92F7C0-9BDE-4248-A798-B2924CC2D353}"/>
              </a:ext>
            </a:extLst>
          </p:cNvPr>
          <p:cNvSpPr/>
          <p:nvPr userDrawn="1"/>
        </p:nvSpPr>
        <p:spPr>
          <a:xfrm>
            <a:off x="3816869" y="-1"/>
            <a:ext cx="1107642" cy="210589"/>
          </a:xfrm>
          <a:prstGeom prst="rect">
            <a:avLst/>
          </a:prstGeom>
          <a:solidFill>
            <a:srgbClr val="008A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D4E8D42-E4D8-044D-82F6-69D7512BAEDC}"/>
              </a:ext>
            </a:extLst>
          </p:cNvPr>
          <p:cNvSpPr/>
          <p:nvPr userDrawn="1"/>
        </p:nvSpPr>
        <p:spPr>
          <a:xfrm>
            <a:off x="4924511" y="-1"/>
            <a:ext cx="282101" cy="210590"/>
          </a:xfrm>
          <a:prstGeom prst="rect">
            <a:avLst/>
          </a:prstGeom>
          <a:solidFill>
            <a:srgbClr val="0091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392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4" r:id="rId1"/>
    <p:sldLayoutId id="2147484015" r:id="rId2"/>
    <p:sldLayoutId id="2147484005" r:id="rId3"/>
    <p:sldLayoutId id="2147484018" r:id="rId4"/>
    <p:sldLayoutId id="2147484013" r:id="rId5"/>
    <p:sldLayoutId id="2147484017" r:id="rId6"/>
    <p:sldLayoutId id="2147484011" r:id="rId7"/>
    <p:sldLayoutId id="2147484012" r:id="rId8"/>
    <p:sldLayoutId id="2147484016" r:id="rId9"/>
    <p:sldLayoutId id="2147483995" r:id="rId10"/>
    <p:sldLayoutId id="2147483996" r:id="rId11"/>
    <p:sldLayoutId id="2147483997" r:id="rId12"/>
    <p:sldLayoutId id="2147483998" r:id="rId13"/>
    <p:sldLayoutId id="2147483999" r:id="rId14"/>
    <p:sldLayoutId id="2147484000" r:id="rId15"/>
    <p:sldLayoutId id="2147484001" r:id="rId16"/>
    <p:sldLayoutId id="2147484002" r:id="rId17"/>
    <p:sldLayoutId id="2147484003" r:id="rId18"/>
    <p:sldLayoutId id="2147484004" r:id="rId19"/>
    <p:sldLayoutId id="2147483677" r:id="rId20"/>
    <p:sldLayoutId id="2147483994" r:id="rId2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mailto:bross@health.gov.au" TargetMode="External"/><Relationship Id="rId3" Type="http://schemas.openxmlformats.org/officeDocument/2006/relationships/image" Target="../media/image5.png"/><Relationship Id="rId7" Type="http://schemas.openxmlformats.org/officeDocument/2006/relationships/hyperlink" Target="https://www1.health.gov.au/internet/main/publishing.nsf/Content/reformed-bonded-programs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legislation.gov.au/Details/C2019C00241" TargetMode="External"/><Relationship Id="rId5" Type="http://schemas.openxmlformats.org/officeDocument/2006/relationships/hyperlink" Target="http://www.legislation.gov.au/" TargetMode="External"/><Relationship Id="rId4" Type="http://schemas.openxmlformats.org/officeDocument/2006/relationships/hyperlink" Target="http://www.legislation.gov.au/Details/C2019A00070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9672" y="1231765"/>
            <a:ext cx="8101264" cy="5005138"/>
          </a:xfrm>
          <a:prstGeom prst="rect">
            <a:avLst/>
          </a:prstGeom>
        </p:spPr>
      </p:pic>
      <p:sp>
        <p:nvSpPr>
          <p:cNvPr id="10" name="www.helvetic-studio.com"/>
          <p:cNvSpPr txBox="1"/>
          <p:nvPr/>
        </p:nvSpPr>
        <p:spPr>
          <a:xfrm>
            <a:off x="8783053" y="6431599"/>
            <a:ext cx="2707837" cy="3193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2860" rIns="22860">
            <a:normAutofit lnSpcReduction="10000"/>
          </a:bodyPr>
          <a:lstStyle>
            <a:lvl1pPr>
              <a:lnSpc>
                <a:spcPct val="110000"/>
              </a:lnSpc>
              <a:defRPr sz="2000" i="0" spc="0">
                <a:solidFill>
                  <a:srgbClr val="6E686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algn="r"/>
            <a:r>
              <a:rPr lang="en-AU" sz="1400" b="1" dirty="0">
                <a:solidFill>
                  <a:schemeClr val="tx1"/>
                </a:solidFill>
                <a:latin typeface="+mn-lt"/>
                <a:ea typeface="Helvetica" charset="0"/>
                <a:cs typeface="Helvetica" charset="0"/>
              </a:rPr>
              <a:t>www.health.gov.au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F11F376-FFDF-5E40-93A6-4936B00B4E5E}"/>
              </a:ext>
            </a:extLst>
          </p:cNvPr>
          <p:cNvSpPr txBox="1"/>
          <p:nvPr/>
        </p:nvSpPr>
        <p:spPr>
          <a:xfrm>
            <a:off x="2911642" y="1570121"/>
            <a:ext cx="0" cy="0"/>
          </a:xfrm>
          <a:prstGeom prst="rect">
            <a:avLst/>
          </a:prstGeom>
        </p:spPr>
        <p:txBody>
          <a:bodyPr wrap="none" lIns="22860" tIns="22860" rIns="22860" bIns="22860" rtlCol="0" anchor="ctr">
            <a:noAutofit/>
          </a:bodyPr>
          <a:lstStyle/>
          <a:p>
            <a:pPr algn="l"/>
            <a:endParaRPr lang="en-US" sz="1300" dirty="0" err="1">
              <a:solidFill>
                <a:schemeClr val="tx1"/>
              </a:solidFill>
              <a:latin typeface="+mn-lt"/>
              <a:ea typeface="Helvetica Neue" charset="0"/>
              <a:cs typeface="Helvetica Neue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26DAC68-7327-6E41-BEC5-66BCF34A6DE6}"/>
              </a:ext>
            </a:extLst>
          </p:cNvPr>
          <p:cNvSpPr txBox="1"/>
          <p:nvPr/>
        </p:nvSpPr>
        <p:spPr>
          <a:xfrm>
            <a:off x="1726532" y="3597442"/>
            <a:ext cx="0" cy="0"/>
          </a:xfrm>
          <a:prstGeom prst="rect">
            <a:avLst/>
          </a:prstGeom>
        </p:spPr>
        <p:txBody>
          <a:bodyPr wrap="none" lIns="22860" tIns="22860" rIns="22860" bIns="22860" rtlCol="0" anchor="ctr">
            <a:noAutofit/>
          </a:bodyPr>
          <a:lstStyle/>
          <a:p>
            <a:pPr algn="l"/>
            <a:endParaRPr lang="en-US" sz="1300" dirty="0" err="1">
              <a:solidFill>
                <a:schemeClr val="tx1"/>
              </a:solidFill>
              <a:latin typeface="+mn-lt"/>
              <a:ea typeface="Helvetica Neue" charset="0"/>
              <a:cs typeface="Helvetica Neue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A9DA5DC-3100-FB4C-8A63-00C4CC9E836E}"/>
              </a:ext>
            </a:extLst>
          </p:cNvPr>
          <p:cNvSpPr txBox="1"/>
          <p:nvPr/>
        </p:nvSpPr>
        <p:spPr>
          <a:xfrm>
            <a:off x="11099132" y="4295274"/>
            <a:ext cx="0" cy="0"/>
          </a:xfrm>
          <a:prstGeom prst="rect">
            <a:avLst/>
          </a:prstGeom>
        </p:spPr>
        <p:txBody>
          <a:bodyPr wrap="none" lIns="22860" tIns="22860" rIns="22860" bIns="22860" rtlCol="0" anchor="ctr">
            <a:noAutofit/>
          </a:bodyPr>
          <a:lstStyle/>
          <a:p>
            <a:pPr algn="l"/>
            <a:endParaRPr lang="en-US" sz="1300" dirty="0" err="1">
              <a:solidFill>
                <a:schemeClr val="tx1"/>
              </a:solidFill>
              <a:latin typeface="+mn-lt"/>
              <a:ea typeface="Helvetica Neue" charset="0"/>
              <a:cs typeface="Helvetica Neue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66C6F3D-03AF-3D4A-8062-E9B7693102CC}"/>
              </a:ext>
            </a:extLst>
          </p:cNvPr>
          <p:cNvSpPr txBox="1"/>
          <p:nvPr/>
        </p:nvSpPr>
        <p:spPr>
          <a:xfrm>
            <a:off x="712381" y="467833"/>
            <a:ext cx="0" cy="0"/>
          </a:xfrm>
          <a:prstGeom prst="rect">
            <a:avLst/>
          </a:prstGeom>
        </p:spPr>
        <p:txBody>
          <a:bodyPr wrap="none" lIns="22860" tIns="22860" rIns="22860" bIns="22860" rtlCol="0" anchor="ctr">
            <a:noAutofit/>
          </a:bodyPr>
          <a:lstStyle/>
          <a:p>
            <a:pPr algn="l"/>
            <a:endParaRPr lang="en-US" sz="1300" dirty="0" err="1">
              <a:solidFill>
                <a:schemeClr val="tx1"/>
              </a:solidFill>
              <a:latin typeface="+mn-lt"/>
              <a:ea typeface="Helvetica Neue" charset="0"/>
              <a:cs typeface="Helvetica Neue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92E51E1-FD8B-9A4F-9849-68D3ADC71213}"/>
              </a:ext>
            </a:extLst>
          </p:cNvPr>
          <p:cNvSpPr/>
          <p:nvPr/>
        </p:nvSpPr>
        <p:spPr>
          <a:xfrm>
            <a:off x="471419" y="1347373"/>
            <a:ext cx="9248304" cy="4889530"/>
          </a:xfrm>
          <a:prstGeom prst="rect">
            <a:avLst/>
          </a:prstGeom>
          <a:gradFill>
            <a:gsLst>
              <a:gs pos="0">
                <a:srgbClr val="FF9900">
                  <a:alpha val="56000"/>
                </a:srgbClr>
              </a:gs>
              <a:gs pos="37000">
                <a:srgbClr val="92D050"/>
              </a:gs>
              <a:gs pos="100000">
                <a:srgbClr val="F1F2F2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AA12730-1C98-6D47-97CA-18BF0AD94FF7}"/>
              </a:ext>
            </a:extLst>
          </p:cNvPr>
          <p:cNvSpPr txBox="1"/>
          <p:nvPr/>
        </p:nvSpPr>
        <p:spPr>
          <a:xfrm>
            <a:off x="1003265" y="2022423"/>
            <a:ext cx="6231548" cy="3404009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ctr"/>
            <a:r>
              <a:rPr lang="en-US" sz="3200" b="1" dirty="0" smtClean="0">
                <a:latin typeface="+mj-lt"/>
              </a:rPr>
              <a:t>Bonded Medical Program </a:t>
            </a:r>
          </a:p>
          <a:p>
            <a:pPr algn="ctr"/>
            <a:r>
              <a:rPr lang="en-US" sz="3200" b="1" dirty="0" smtClean="0">
                <a:latin typeface="+mj-lt"/>
              </a:rPr>
              <a:t>New </a:t>
            </a:r>
            <a:r>
              <a:rPr lang="en-US" sz="3200" b="1" dirty="0">
                <a:latin typeface="+mj-lt"/>
              </a:rPr>
              <a:t>A</a:t>
            </a:r>
            <a:r>
              <a:rPr lang="en-US" sz="3200" b="1" dirty="0" smtClean="0">
                <a:latin typeface="+mj-lt"/>
              </a:rPr>
              <a:t>rrangement</a:t>
            </a:r>
          </a:p>
          <a:p>
            <a:pPr algn="ctr">
              <a:lnSpc>
                <a:spcPct val="90000"/>
              </a:lnSpc>
              <a:spcBef>
                <a:spcPct val="0"/>
              </a:spcBef>
            </a:pPr>
            <a:endParaRPr lang="en-US" sz="2400" dirty="0" smtClean="0"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2400" dirty="0" smtClean="0">
                <a:latin typeface="+mj-lt"/>
                <a:ea typeface="+mj-ea"/>
                <a:cs typeface="+mj-cs"/>
              </a:rPr>
              <a:t>Presented by Abha Bedi </a:t>
            </a:r>
          </a:p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2400" dirty="0" smtClean="0">
                <a:latin typeface="+mj-lt"/>
                <a:ea typeface="+mj-ea"/>
                <a:cs typeface="+mj-cs"/>
              </a:rPr>
              <a:t>Australian Government </a:t>
            </a:r>
          </a:p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2400" dirty="0" smtClean="0">
                <a:latin typeface="+mj-lt"/>
                <a:ea typeface="+mj-ea"/>
                <a:cs typeface="+mj-cs"/>
              </a:rPr>
              <a:t>Department of Health</a:t>
            </a:r>
          </a:p>
          <a:p>
            <a:pPr algn="ctr">
              <a:lnSpc>
                <a:spcPct val="90000"/>
              </a:lnSpc>
              <a:spcBef>
                <a:spcPct val="0"/>
              </a:spcBef>
            </a:pPr>
            <a:endParaRPr lang="en-US" sz="2400" dirty="0" smtClean="0"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2400" dirty="0" smtClean="0">
                <a:latin typeface="+mj-lt"/>
                <a:ea typeface="+mj-ea"/>
                <a:cs typeface="+mj-cs"/>
              </a:rPr>
              <a:t>Rural Health West</a:t>
            </a:r>
            <a:endParaRPr lang="en-US" sz="2400" dirty="0"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2400" dirty="0" smtClean="0">
                <a:latin typeface="+mj-lt"/>
                <a:ea typeface="+mj-ea"/>
                <a:cs typeface="+mj-cs"/>
              </a:rPr>
              <a:t>27 November 2019, Perth</a:t>
            </a:r>
          </a:p>
        </p:txBody>
      </p:sp>
    </p:spTree>
    <p:extLst>
      <p:ext uri="{BB962C8B-B14F-4D97-AF65-F5344CB8AC3E}">
        <p14:creationId xmlns:p14="http://schemas.microsoft.com/office/powerpoint/2010/main" val="34113485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ww.helvetic-studio.com"/>
          <p:cNvSpPr txBox="1"/>
          <p:nvPr/>
        </p:nvSpPr>
        <p:spPr>
          <a:xfrm>
            <a:off x="8783053" y="6431599"/>
            <a:ext cx="2707837" cy="3193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2860" rIns="22860">
            <a:normAutofit/>
          </a:bodyPr>
          <a:lstStyle>
            <a:lvl1pPr>
              <a:lnSpc>
                <a:spcPct val="110000"/>
              </a:lnSpc>
              <a:defRPr sz="2000" i="0" spc="0">
                <a:solidFill>
                  <a:srgbClr val="6E686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algn="r"/>
            <a:r>
              <a:rPr lang="en-AU" sz="1200" b="1" dirty="0">
                <a:solidFill>
                  <a:srgbClr val="004C91"/>
                </a:solidFill>
                <a:latin typeface="+mn-lt"/>
                <a:ea typeface="Helvetica" charset="0"/>
                <a:cs typeface="Helvetica" charset="0"/>
              </a:rPr>
              <a:t>1</a:t>
            </a:r>
            <a:r>
              <a:rPr lang="en-AU" sz="1200" b="1" dirty="0" smtClean="0">
                <a:solidFill>
                  <a:srgbClr val="004C91"/>
                </a:solidFill>
                <a:latin typeface="+mn-lt"/>
                <a:ea typeface="Helvetica" charset="0"/>
                <a:cs typeface="Helvetica" charset="0"/>
              </a:rPr>
              <a:t>0</a:t>
            </a:r>
            <a:endParaRPr lang="en-AU" sz="1200" b="1" dirty="0">
              <a:solidFill>
                <a:srgbClr val="004C91"/>
              </a:solidFill>
              <a:latin typeface="+mn-lt"/>
              <a:ea typeface="Helvetica" charset="0"/>
              <a:cs typeface="Helvetica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t="2434" r="46113"/>
          <a:stretch/>
        </p:blipFill>
        <p:spPr>
          <a:xfrm>
            <a:off x="94447" y="1214903"/>
            <a:ext cx="4573271" cy="5115264"/>
          </a:xfrm>
          <a:prstGeom prst="rect">
            <a:avLst/>
          </a:prstGeom>
          <a:ln>
            <a:noFill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4446" y="1214903"/>
            <a:ext cx="4573271" cy="5115264"/>
          </a:xfrm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en-AU" sz="4000" dirty="0" smtClean="0">
                <a:solidFill>
                  <a:schemeClr val="bg1"/>
                </a:solidFill>
              </a:rPr>
              <a:t>Useful Resources</a:t>
            </a:r>
            <a:endParaRPr lang="en-AU" sz="4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87938" y="1214903"/>
            <a:ext cx="668496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355600">
              <a:buClr>
                <a:srgbClr val="FF9900"/>
              </a:buClr>
              <a:buFont typeface="Arial" panose="020B0604020202020204" pitchFamily="34" charset="0"/>
              <a:buChar char="•"/>
            </a:pPr>
            <a:r>
              <a:rPr lang="en-AU" dirty="0" smtClean="0"/>
              <a:t>Part VD</a:t>
            </a:r>
            <a:r>
              <a:rPr lang="en-GB" dirty="0"/>
              <a:t> of the </a:t>
            </a:r>
            <a:r>
              <a:rPr lang="en-GB" i="1" dirty="0"/>
              <a:t>Health Insurance Act 1973 </a:t>
            </a:r>
            <a:r>
              <a:rPr lang="en-GB" dirty="0" smtClean="0"/>
              <a:t>(the Act) </a:t>
            </a:r>
            <a:r>
              <a:rPr lang="en-AU" u="sng" dirty="0" smtClean="0">
                <a:hlinkClick r:id="rId4"/>
              </a:rPr>
              <a:t>www.legislation.gov.au/Details/C2019A00070</a:t>
            </a:r>
            <a:r>
              <a:rPr lang="en-AU" u="sng" dirty="0" smtClean="0"/>
              <a:t> </a:t>
            </a:r>
          </a:p>
          <a:p>
            <a:pPr marL="355600" indent="-355600">
              <a:buFont typeface="Arial" panose="020B0604020202020204" pitchFamily="34" charset="0"/>
              <a:buChar char="•"/>
            </a:pPr>
            <a:endParaRPr lang="en-AU" dirty="0" smtClean="0"/>
          </a:p>
          <a:p>
            <a:pPr marL="355600" indent="-355600">
              <a:buClr>
                <a:srgbClr val="FF9900"/>
              </a:buClr>
              <a:buFont typeface="Arial" panose="020B0604020202020204" pitchFamily="34" charset="0"/>
              <a:buChar char="•"/>
            </a:pPr>
            <a:r>
              <a:rPr lang="en-GB" i="1" dirty="0" smtClean="0"/>
              <a:t>Health </a:t>
            </a:r>
            <a:r>
              <a:rPr lang="en-GB" i="1" dirty="0"/>
              <a:t>Insurance (Bonded Medical Program) Rule 2020 </a:t>
            </a:r>
            <a:r>
              <a:rPr lang="en-GB" dirty="0" smtClean="0"/>
              <a:t>(the Rule) </a:t>
            </a:r>
            <a:r>
              <a:rPr lang="en-GB" u="sng" dirty="0" smtClean="0">
                <a:hlinkClick r:id="rId5"/>
              </a:rPr>
              <a:t>www.legislation.gov.au</a:t>
            </a:r>
            <a:r>
              <a:rPr lang="en-GB" u="sng" dirty="0" smtClean="0"/>
              <a:t> </a:t>
            </a:r>
          </a:p>
          <a:p>
            <a:pPr marL="355600" indent="-355600">
              <a:buClr>
                <a:srgbClr val="FF9900"/>
              </a:buClr>
              <a:buFont typeface="Arial" panose="020B0604020202020204" pitchFamily="34" charset="0"/>
              <a:buChar char="•"/>
            </a:pPr>
            <a:endParaRPr lang="en-GB" i="1" dirty="0"/>
          </a:p>
          <a:p>
            <a:pPr marL="355600" indent="-355600">
              <a:buClr>
                <a:srgbClr val="FF9900"/>
              </a:buClr>
              <a:buFont typeface="Arial" panose="020B0604020202020204" pitchFamily="34" charset="0"/>
              <a:buChar char="•"/>
            </a:pPr>
            <a:r>
              <a:rPr lang="en-GB" i="1" dirty="0"/>
              <a:t>Privacy Act </a:t>
            </a:r>
            <a:r>
              <a:rPr lang="en-GB" i="1" dirty="0" smtClean="0"/>
              <a:t>1988 </a:t>
            </a:r>
            <a:r>
              <a:rPr lang="en-GB" dirty="0" smtClean="0"/>
              <a:t>(Privacy Act) </a:t>
            </a:r>
            <a:r>
              <a:rPr lang="en-GB" u="sng" dirty="0" smtClean="0">
                <a:hlinkClick r:id="rId6"/>
              </a:rPr>
              <a:t>www.legislation.gov.au/Details/C2019C00241</a:t>
            </a:r>
            <a:endParaRPr lang="en-GB" u="sng" dirty="0"/>
          </a:p>
          <a:p>
            <a:pPr marL="355600" indent="-355600">
              <a:buClr>
                <a:srgbClr val="FF9900"/>
              </a:buClr>
              <a:buFont typeface="Arial" panose="020B0604020202020204" pitchFamily="34" charset="0"/>
              <a:buChar char="•"/>
            </a:pPr>
            <a:endParaRPr lang="en-GB" u="sng" dirty="0" smtClean="0"/>
          </a:p>
          <a:p>
            <a:pPr marL="355600" indent="-355600">
              <a:buClr>
                <a:srgbClr val="FF9900"/>
              </a:buClr>
              <a:buFont typeface="Arial" panose="020B0604020202020204" pitchFamily="34" charset="0"/>
              <a:buChar char="•"/>
            </a:pPr>
            <a:r>
              <a:rPr lang="en-AU" dirty="0" smtClean="0"/>
              <a:t>Bonded </a:t>
            </a:r>
            <a:r>
              <a:rPr lang="en-AU" dirty="0"/>
              <a:t>Medical Program Health website </a:t>
            </a:r>
            <a:br>
              <a:rPr lang="en-AU" dirty="0"/>
            </a:br>
            <a:r>
              <a:rPr lang="en-AU" u="sng" dirty="0" smtClean="0">
                <a:hlinkClick r:id="rId7"/>
              </a:rPr>
              <a:t>health.gov.au/new-arrangements-bonded-medical-program</a:t>
            </a:r>
            <a:endParaRPr lang="en-AU" dirty="0" smtClean="0"/>
          </a:p>
          <a:p>
            <a:pPr marL="355600" indent="-355600">
              <a:buClr>
                <a:srgbClr val="FF9900"/>
              </a:buClr>
              <a:buFont typeface="Arial" panose="020B0604020202020204" pitchFamily="34" charset="0"/>
              <a:buChar char="•"/>
            </a:pPr>
            <a:endParaRPr lang="en-AU" dirty="0"/>
          </a:p>
          <a:p>
            <a:pPr marL="355600" indent="-355600">
              <a:buClr>
                <a:srgbClr val="FF9900"/>
              </a:buClr>
              <a:buFont typeface="Arial" panose="020B0604020202020204" pitchFamily="34" charset="0"/>
              <a:buChar char="•"/>
            </a:pPr>
            <a:r>
              <a:rPr lang="en-AU" dirty="0" smtClean="0"/>
              <a:t>Email</a:t>
            </a:r>
            <a:r>
              <a:rPr lang="en-AU" dirty="0"/>
              <a:t>: </a:t>
            </a:r>
            <a:r>
              <a:rPr lang="en-AU" dirty="0">
                <a:hlinkClick r:id="rId8"/>
              </a:rPr>
              <a:t>bross@health.gov.au</a:t>
            </a:r>
            <a:r>
              <a:rPr lang="en-A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11851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2434" r="46113"/>
          <a:stretch/>
        </p:blipFill>
        <p:spPr>
          <a:xfrm>
            <a:off x="94447" y="1214903"/>
            <a:ext cx="4573271" cy="5115264"/>
          </a:xfrm>
          <a:prstGeom prst="rect">
            <a:avLst/>
          </a:prstGeom>
          <a:ln>
            <a:noFill/>
          </a:ln>
        </p:spPr>
      </p:pic>
      <p:sp>
        <p:nvSpPr>
          <p:cNvPr id="4" name="www.helvetic-studio.com"/>
          <p:cNvSpPr txBox="1"/>
          <p:nvPr/>
        </p:nvSpPr>
        <p:spPr>
          <a:xfrm>
            <a:off x="8783053" y="6431599"/>
            <a:ext cx="2707837" cy="3193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2860" rIns="22860">
            <a:normAutofit/>
          </a:bodyPr>
          <a:lstStyle>
            <a:lvl1pPr>
              <a:lnSpc>
                <a:spcPct val="110000"/>
              </a:lnSpc>
              <a:defRPr sz="2000" i="0" spc="0">
                <a:solidFill>
                  <a:srgbClr val="6E686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algn="r"/>
            <a:r>
              <a:rPr lang="en-US" sz="1200" b="1" dirty="0">
                <a:solidFill>
                  <a:srgbClr val="004C91"/>
                </a:solidFill>
                <a:latin typeface="+mn-lt"/>
                <a:ea typeface="Helvetica" charset="0"/>
                <a:cs typeface="Helvetica" charset="0"/>
              </a:rPr>
              <a:t>2</a:t>
            </a:r>
            <a:endParaRPr lang="en-AU" sz="1200" b="1" dirty="0">
              <a:solidFill>
                <a:srgbClr val="004C91"/>
              </a:solidFill>
              <a:latin typeface="+mn-lt"/>
              <a:ea typeface="Helvetica" charset="0"/>
              <a:cs typeface="Helvetica" charset="0"/>
            </a:endParaRPr>
          </a:p>
        </p:txBody>
      </p:sp>
      <p:sp>
        <p:nvSpPr>
          <p:cNvPr id="8" name="Google Shape;72;p15"/>
          <p:cNvSpPr/>
          <p:nvPr/>
        </p:nvSpPr>
        <p:spPr>
          <a:xfrm>
            <a:off x="156306" y="1259450"/>
            <a:ext cx="4532000" cy="5070717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AU" sz="4000" dirty="0" smtClean="0">
                <a:solidFill>
                  <a:srgbClr val="FFFFFF"/>
                </a:solidFill>
                <a:latin typeface="+mj-lt"/>
                <a:ea typeface="Proxima Nova"/>
                <a:cs typeface="Proxima Nova"/>
                <a:sym typeface="Proxima Nova"/>
              </a:rPr>
              <a:t>Acknowledgement of Country</a:t>
            </a:r>
            <a:endParaRPr lang="en-AU" sz="4000" dirty="0">
              <a:solidFill>
                <a:srgbClr val="FFFFFF"/>
              </a:solidFill>
              <a:latin typeface="+mj-lt"/>
              <a:ea typeface="Proxima Nova"/>
              <a:cs typeface="Proxima Nova"/>
              <a:sym typeface="Proxima Nova"/>
            </a:endParaRPr>
          </a:p>
        </p:txBody>
      </p:sp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5087938" y="1242944"/>
            <a:ext cx="6507162" cy="4960178"/>
          </a:xfrm>
          <a:ln>
            <a:noFill/>
          </a:ln>
        </p:spPr>
        <p:txBody>
          <a:bodyPr anchor="t">
            <a:normAutofit/>
          </a:bodyPr>
          <a:lstStyle/>
          <a:p>
            <a:r>
              <a:rPr lang="en-AU" sz="1800" dirty="0"/>
              <a:t>I would like to acknowledge the Traditional Owners and Custodians of the lands on which we are meeting on today and pay my respects to their Elders past, present and </a:t>
            </a:r>
            <a:r>
              <a:rPr lang="en-AU" sz="1800" dirty="0" smtClean="0"/>
              <a:t>emerging </a:t>
            </a:r>
            <a:endParaRPr lang="en-AU" sz="1800" dirty="0"/>
          </a:p>
          <a:p>
            <a:pPr marL="0" indent="0">
              <a:buNone/>
            </a:pPr>
            <a:endParaRPr lang="en-AU" sz="1800" dirty="0"/>
          </a:p>
          <a:p>
            <a:r>
              <a:rPr lang="en-AU" sz="1800" dirty="0"/>
              <a:t>I would like to extend </a:t>
            </a:r>
            <a:r>
              <a:rPr lang="en-AU" sz="1800" dirty="0" smtClean="0"/>
              <a:t>that acknowledgement </a:t>
            </a:r>
            <a:r>
              <a:rPr lang="en-AU" sz="1800" dirty="0"/>
              <a:t>and respect to any Aboriginal and Torres Strait Islander peoples here </a:t>
            </a:r>
            <a:r>
              <a:rPr lang="en-AU" sz="1800" dirty="0" smtClean="0"/>
              <a:t>today</a:t>
            </a:r>
            <a:endParaRPr lang="en-AU" sz="1800" dirty="0"/>
          </a:p>
          <a:p>
            <a:endParaRPr lang="en-AU" sz="1800" dirty="0"/>
          </a:p>
        </p:txBody>
      </p:sp>
    </p:spTree>
    <p:extLst>
      <p:ext uri="{BB962C8B-B14F-4D97-AF65-F5344CB8AC3E}">
        <p14:creationId xmlns:p14="http://schemas.microsoft.com/office/powerpoint/2010/main" val="725391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2434" r="46113"/>
          <a:stretch/>
        </p:blipFill>
        <p:spPr>
          <a:xfrm>
            <a:off x="94447" y="1214903"/>
            <a:ext cx="4573271" cy="5115264"/>
          </a:xfrm>
          <a:prstGeom prst="rect">
            <a:avLst/>
          </a:prstGeom>
          <a:ln>
            <a:noFill/>
          </a:ln>
        </p:spPr>
      </p:pic>
      <p:sp>
        <p:nvSpPr>
          <p:cNvPr id="4" name="www.helvetic-studio.com"/>
          <p:cNvSpPr txBox="1"/>
          <p:nvPr/>
        </p:nvSpPr>
        <p:spPr>
          <a:xfrm>
            <a:off x="8783053" y="6431599"/>
            <a:ext cx="2707837" cy="3193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2860" rIns="22860">
            <a:normAutofit/>
          </a:bodyPr>
          <a:lstStyle>
            <a:lvl1pPr>
              <a:lnSpc>
                <a:spcPct val="110000"/>
              </a:lnSpc>
              <a:defRPr sz="2000" i="0" spc="0">
                <a:solidFill>
                  <a:srgbClr val="6E686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algn="r"/>
            <a:r>
              <a:rPr lang="en-AU" sz="1200" b="1" dirty="0" smtClean="0">
                <a:solidFill>
                  <a:srgbClr val="004C91"/>
                </a:solidFill>
                <a:latin typeface="+mn-lt"/>
                <a:ea typeface="Helvetica" charset="0"/>
                <a:cs typeface="Helvetica" charset="0"/>
              </a:rPr>
              <a:t>3</a:t>
            </a:r>
            <a:endParaRPr lang="en-AU" sz="1200" b="1" dirty="0">
              <a:solidFill>
                <a:srgbClr val="004C91"/>
              </a:solidFill>
              <a:latin typeface="+mn-lt"/>
              <a:ea typeface="Helvetica" charset="0"/>
              <a:cs typeface="Helvetica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04563" y="1221076"/>
            <a:ext cx="6973829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666666"/>
              </a:buClr>
              <a:buSzPts val="1400"/>
            </a:pPr>
            <a:r>
              <a:rPr lang="en-AU" sz="2400" dirty="0" smtClean="0"/>
              <a:t>Stronger </a:t>
            </a:r>
            <a:r>
              <a:rPr lang="en-AU" sz="2400" dirty="0"/>
              <a:t>Rural Health </a:t>
            </a:r>
            <a:r>
              <a:rPr lang="en-AU" sz="2400" dirty="0" smtClean="0"/>
              <a:t>Strategy 2018-19 </a:t>
            </a:r>
            <a:r>
              <a:rPr lang="en-AU" sz="2400" dirty="0"/>
              <a:t>Budget Initiative</a:t>
            </a:r>
          </a:p>
          <a:p>
            <a:endParaRPr lang="en-AU" dirty="0"/>
          </a:p>
          <a:p>
            <a:pPr marL="342900" indent="-342900">
              <a:buClr>
                <a:srgbClr val="FF9900"/>
              </a:buClr>
              <a:buFont typeface="Arial" panose="020B0604020202020204" pitchFamily="34" charset="0"/>
              <a:buChar char="•"/>
            </a:pPr>
            <a:r>
              <a:rPr lang="en-AU" dirty="0"/>
              <a:t>Undersupply of health professionals in rural and remote areas of </a:t>
            </a:r>
            <a:r>
              <a:rPr lang="en-AU" dirty="0" smtClean="0"/>
              <a:t>Australia</a:t>
            </a:r>
            <a:endParaRPr lang="en-AU" dirty="0"/>
          </a:p>
          <a:p>
            <a:pPr marL="342900" indent="-342900">
              <a:buClr>
                <a:srgbClr val="FF9900"/>
              </a:buClr>
              <a:buFont typeface="Arial" panose="020B0604020202020204" pitchFamily="34" charset="0"/>
              <a:buChar char="•"/>
            </a:pPr>
            <a:endParaRPr lang="en-AU" dirty="0"/>
          </a:p>
          <a:p>
            <a:pPr marL="342900" indent="-342900">
              <a:buClr>
                <a:srgbClr val="FF9900"/>
              </a:buClr>
              <a:buFont typeface="Arial" panose="020B0604020202020204" pitchFamily="34" charset="0"/>
              <a:buChar char="•"/>
            </a:pPr>
            <a:r>
              <a:rPr lang="en-AU" dirty="0"/>
              <a:t>Government ensuring primary health care is accessible and available to all Australians no matter where they live</a:t>
            </a:r>
          </a:p>
          <a:p>
            <a:pPr marL="342900" indent="-342900">
              <a:buClr>
                <a:srgbClr val="FF9900"/>
              </a:buClr>
              <a:buFont typeface="Arial" panose="020B0604020202020204" pitchFamily="34" charset="0"/>
              <a:buChar char="•"/>
            </a:pPr>
            <a:endParaRPr lang="en-AU" dirty="0"/>
          </a:p>
          <a:p>
            <a:pPr marL="342900" indent="-342900">
              <a:buClr>
                <a:srgbClr val="FF9900"/>
              </a:buClr>
              <a:buFont typeface="Arial" panose="020B0604020202020204" pitchFamily="34" charset="0"/>
              <a:buChar char="•"/>
            </a:pPr>
            <a:r>
              <a:rPr lang="en-AU" dirty="0"/>
              <a:t>$20.2 million investment to reform the </a:t>
            </a:r>
            <a:r>
              <a:rPr lang="en-AU" dirty="0" smtClean="0"/>
              <a:t>Bonded </a:t>
            </a:r>
            <a:r>
              <a:rPr lang="en-AU" dirty="0"/>
              <a:t>Medical Program</a:t>
            </a:r>
          </a:p>
          <a:p>
            <a:pPr marL="342900" lvl="0" indent="-342900">
              <a:buClr>
                <a:srgbClr val="FF9900"/>
              </a:buClr>
              <a:buFont typeface="Arial" panose="020B0604020202020204" pitchFamily="34" charset="0"/>
              <a:buChar char="•"/>
            </a:pPr>
            <a:endParaRPr lang="en-AU" dirty="0"/>
          </a:p>
          <a:p>
            <a:pPr marL="342900" indent="-342900">
              <a:buClr>
                <a:srgbClr val="FF9900"/>
              </a:buClr>
              <a:buFont typeface="Arial" panose="020B0604020202020204" pitchFamily="34" charset="0"/>
              <a:buChar char="•"/>
            </a:pPr>
            <a:r>
              <a:rPr lang="en-AU" dirty="0"/>
              <a:t>Through the </a:t>
            </a:r>
            <a:r>
              <a:rPr lang="en-AU" dirty="0" smtClean="0"/>
              <a:t>Bonded Medical Program, doctors </a:t>
            </a:r>
            <a:r>
              <a:rPr lang="en-AU" dirty="0"/>
              <a:t>who have received a Commonwealth Supported Place in a medical course at an Australian university undertake their Return of Service in rural or remote areas</a:t>
            </a:r>
            <a:endParaRPr lang="en-AU" dirty="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8" name="Google Shape;72;p15"/>
          <p:cNvSpPr/>
          <p:nvPr/>
        </p:nvSpPr>
        <p:spPr>
          <a:xfrm>
            <a:off x="156306" y="1259450"/>
            <a:ext cx="4532000" cy="5070717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AU" sz="4000" dirty="0">
                <a:solidFill>
                  <a:srgbClr val="FFFFFF"/>
                </a:solidFill>
                <a:latin typeface="+mj-lt"/>
                <a:ea typeface="Proxima Nova"/>
                <a:cs typeface="Proxima Nova"/>
                <a:sym typeface="Proxima Nova"/>
              </a:rPr>
              <a:t>The </a:t>
            </a:r>
            <a:r>
              <a:rPr lang="en-AU" sz="4000" dirty="0" smtClean="0">
                <a:solidFill>
                  <a:srgbClr val="FFFFFF"/>
                </a:solidFill>
                <a:latin typeface="+mj-lt"/>
                <a:ea typeface="Proxima Nova"/>
                <a:cs typeface="Proxima Nova"/>
                <a:sym typeface="Proxima Nova"/>
              </a:rPr>
              <a:t>Challenge </a:t>
            </a:r>
            <a:r>
              <a:rPr lang="en-AU" sz="4000" dirty="0">
                <a:solidFill>
                  <a:srgbClr val="FFFFFF"/>
                </a:solidFill>
                <a:latin typeface="+mj-lt"/>
                <a:ea typeface="Proxima Nova"/>
                <a:cs typeface="Proxima Nova"/>
                <a:sym typeface="Proxima Nova"/>
              </a:rPr>
              <a:t>– Doctor Shortage in Rural and Remote Areas of Australia</a:t>
            </a:r>
          </a:p>
        </p:txBody>
      </p:sp>
    </p:spTree>
    <p:extLst>
      <p:ext uri="{BB962C8B-B14F-4D97-AF65-F5344CB8AC3E}">
        <p14:creationId xmlns:p14="http://schemas.microsoft.com/office/powerpoint/2010/main" val="3727934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ww.helvetic-studio.com"/>
          <p:cNvSpPr txBox="1"/>
          <p:nvPr/>
        </p:nvSpPr>
        <p:spPr>
          <a:xfrm>
            <a:off x="8783053" y="6431599"/>
            <a:ext cx="2707837" cy="3193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2860" rIns="22860">
            <a:normAutofit/>
          </a:bodyPr>
          <a:lstStyle>
            <a:lvl1pPr>
              <a:lnSpc>
                <a:spcPct val="110000"/>
              </a:lnSpc>
              <a:defRPr sz="2000" i="0" spc="0">
                <a:solidFill>
                  <a:srgbClr val="6E686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algn="r"/>
            <a:r>
              <a:rPr lang="en-AU" sz="1200" b="1" dirty="0">
                <a:solidFill>
                  <a:srgbClr val="004C91"/>
                </a:solidFill>
                <a:latin typeface="+mn-lt"/>
                <a:ea typeface="Helvetica" charset="0"/>
                <a:cs typeface="Helvetica" charset="0"/>
              </a:rPr>
              <a:t>4</a:t>
            </a:r>
          </a:p>
        </p:txBody>
      </p:sp>
      <p:sp>
        <p:nvSpPr>
          <p:cNvPr id="6" name="Rectangle 5"/>
          <p:cNvSpPr/>
          <p:nvPr/>
        </p:nvSpPr>
        <p:spPr>
          <a:xfrm>
            <a:off x="5104567" y="1234779"/>
            <a:ext cx="6795333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42900">
              <a:buClr>
                <a:srgbClr val="FF9900"/>
              </a:buClr>
              <a:buSzPts val="1400"/>
              <a:buFont typeface="Arial" panose="020B0604020202020204" pitchFamily="34" charset="0"/>
              <a:buChar char="•"/>
            </a:pPr>
            <a:r>
              <a:rPr lang="en-AU" dirty="0">
                <a:ea typeface="Proxima Nova"/>
                <a:cs typeface="Proxima Nova"/>
                <a:sym typeface="Proxima Nova"/>
              </a:rPr>
              <a:t>Currently the Return of Service Obligation (RoSO) work </a:t>
            </a:r>
            <a:r>
              <a:rPr lang="en-AU" dirty="0" smtClean="0">
                <a:ea typeface="Proxima Nova"/>
                <a:cs typeface="Proxima Nova"/>
                <a:sym typeface="Proxima Nova"/>
              </a:rPr>
              <a:t>period of the Bonded Medical Program ranges </a:t>
            </a:r>
            <a:r>
              <a:rPr lang="en-AU" dirty="0">
                <a:ea typeface="Proxima Nova"/>
                <a:cs typeface="Proxima Nova"/>
                <a:sym typeface="Proxima Nova"/>
              </a:rPr>
              <a:t>from 12 months to 6 years </a:t>
            </a:r>
          </a:p>
          <a:p>
            <a:pPr marL="355600" lvl="0" indent="-342900">
              <a:buClr>
                <a:srgbClr val="FF9900"/>
              </a:buClr>
              <a:buSzPts val="1400"/>
              <a:buFont typeface="Arial" panose="020B0604020202020204" pitchFamily="34" charset="0"/>
              <a:buChar char="•"/>
            </a:pPr>
            <a:endParaRPr lang="en-AU" dirty="0">
              <a:ea typeface="Proxima Nova"/>
              <a:cs typeface="Proxima Nova"/>
              <a:sym typeface="Proxima Nova"/>
            </a:endParaRPr>
          </a:p>
          <a:p>
            <a:pPr marL="355600" lvl="0" indent="-342900">
              <a:buClr>
                <a:srgbClr val="FF9900"/>
              </a:buClr>
              <a:buSzPts val="1400"/>
              <a:buFont typeface="Arial" panose="020B0604020202020204" pitchFamily="34" charset="0"/>
              <a:buChar char="•"/>
            </a:pPr>
            <a:r>
              <a:rPr lang="en-AU" dirty="0">
                <a:ea typeface="Proxima Nova"/>
                <a:cs typeface="Proxima Nova"/>
                <a:sym typeface="Proxima Nova"/>
              </a:rPr>
              <a:t>Bonded doctors (over </a:t>
            </a:r>
            <a:r>
              <a:rPr lang="en-AU" dirty="0" smtClean="0">
                <a:ea typeface="Proxima Nova"/>
                <a:cs typeface="Proxima Nova"/>
                <a:sym typeface="Proxima Nova"/>
              </a:rPr>
              <a:t>15,000</a:t>
            </a:r>
            <a:r>
              <a:rPr lang="en-AU" dirty="0">
                <a:ea typeface="Proxima Nova"/>
                <a:cs typeface="Proxima Nova"/>
                <a:sym typeface="Proxima Nova"/>
              </a:rPr>
              <a:t>) require more support to meet their RoSO requirements</a:t>
            </a:r>
          </a:p>
          <a:p>
            <a:pPr marL="355600" lvl="0" indent="-342900">
              <a:buClr>
                <a:srgbClr val="FF9900"/>
              </a:buClr>
              <a:buSzPts val="1400"/>
              <a:buFont typeface="Arial" panose="020B0604020202020204" pitchFamily="34" charset="0"/>
              <a:buChar char="•"/>
            </a:pPr>
            <a:endParaRPr lang="en-AU" dirty="0">
              <a:ea typeface="Proxima Nova"/>
              <a:cs typeface="Proxima Nova"/>
              <a:sym typeface="Proxima Nova"/>
            </a:endParaRPr>
          </a:p>
          <a:p>
            <a:pPr marL="355600" lvl="0" indent="-342900">
              <a:buClr>
                <a:srgbClr val="FF9900"/>
              </a:buClr>
              <a:buSzPts val="1400"/>
              <a:buFont typeface="Arial" panose="020B0604020202020204" pitchFamily="34" charset="0"/>
              <a:buChar char="•"/>
            </a:pPr>
            <a:r>
              <a:rPr lang="en-AU" dirty="0">
                <a:ea typeface="Proxima Nova"/>
                <a:cs typeface="Proxima Nova"/>
                <a:sym typeface="Proxima Nova"/>
              </a:rPr>
              <a:t>Increasing administrative burden for the Department of Health in managing large numbers of bonded doctors on different programs and contracts</a:t>
            </a:r>
          </a:p>
          <a:p>
            <a:pPr marL="355600" lvl="0" indent="-342900">
              <a:buClr>
                <a:srgbClr val="FF9900"/>
              </a:buClr>
              <a:buSzPts val="1400"/>
              <a:buFont typeface="Arial" panose="020B0604020202020204" pitchFamily="34" charset="0"/>
              <a:buChar char="•"/>
            </a:pPr>
            <a:endParaRPr lang="en-AU" dirty="0">
              <a:ea typeface="Proxima Nova"/>
              <a:cs typeface="Proxima Nova"/>
              <a:sym typeface="Proxima Nova"/>
            </a:endParaRPr>
          </a:p>
          <a:p>
            <a:pPr marL="355600" lvl="0" indent="-342900">
              <a:buClr>
                <a:srgbClr val="FF9900"/>
              </a:buClr>
              <a:buSzPts val="1400"/>
              <a:buFont typeface="Arial" panose="020B0604020202020204" pitchFamily="34" charset="0"/>
              <a:buChar char="•"/>
            </a:pPr>
            <a:r>
              <a:rPr lang="en-AU" dirty="0">
                <a:ea typeface="Proxima Nova"/>
                <a:cs typeface="Proxima Nova"/>
                <a:sym typeface="Proxima Nova"/>
              </a:rPr>
              <a:t>Difficult for </a:t>
            </a:r>
            <a:r>
              <a:rPr lang="en-AU" dirty="0" smtClean="0">
                <a:ea typeface="Proxima Nova"/>
                <a:cs typeface="Proxima Nova"/>
                <a:sym typeface="Proxima Nova"/>
              </a:rPr>
              <a:t>bonded </a:t>
            </a:r>
            <a:r>
              <a:rPr lang="en-AU" dirty="0">
                <a:ea typeface="Proxima Nova"/>
                <a:cs typeface="Proxima Nova"/>
                <a:sym typeface="Proxima Nova"/>
              </a:rPr>
              <a:t>students and doctors to understand and manage their RoSO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t="2434" r="46113"/>
          <a:stretch/>
        </p:blipFill>
        <p:spPr>
          <a:xfrm>
            <a:off x="94447" y="1214903"/>
            <a:ext cx="4573271" cy="5115264"/>
          </a:xfrm>
          <a:prstGeom prst="rect">
            <a:avLst/>
          </a:prstGeom>
          <a:ln>
            <a:noFill/>
          </a:ln>
        </p:spPr>
      </p:pic>
      <p:sp>
        <p:nvSpPr>
          <p:cNvPr id="8" name="Google Shape;72;p15"/>
          <p:cNvSpPr/>
          <p:nvPr/>
        </p:nvSpPr>
        <p:spPr>
          <a:xfrm>
            <a:off x="70338" y="1181019"/>
            <a:ext cx="4582238" cy="5143879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AU" sz="4000" dirty="0" smtClean="0">
                <a:solidFill>
                  <a:srgbClr val="FFFFFF"/>
                </a:solidFill>
                <a:latin typeface="+mj-lt"/>
                <a:ea typeface="Proxima Nova"/>
                <a:cs typeface="Proxima Nova"/>
                <a:sym typeface="Proxima Nova"/>
              </a:rPr>
              <a:t>Why Reforms?</a:t>
            </a:r>
            <a:endParaRPr lang="en-AU" sz="4000" dirty="0">
              <a:solidFill>
                <a:srgbClr val="FFFFFF"/>
              </a:solidFill>
              <a:latin typeface="+mj-lt"/>
              <a:ea typeface="Proxima Nova"/>
              <a:cs typeface="Proxima Nova"/>
              <a:sym typeface="Proxima Nova"/>
            </a:endParaRPr>
          </a:p>
        </p:txBody>
      </p:sp>
    </p:spTree>
    <p:extLst>
      <p:ext uri="{BB962C8B-B14F-4D97-AF65-F5344CB8AC3E}">
        <p14:creationId xmlns:p14="http://schemas.microsoft.com/office/powerpoint/2010/main" val="3615735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ww.helvetic-studio.com"/>
          <p:cNvSpPr txBox="1"/>
          <p:nvPr/>
        </p:nvSpPr>
        <p:spPr>
          <a:xfrm>
            <a:off x="8783053" y="6431599"/>
            <a:ext cx="2707837" cy="3193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2860" rIns="22860">
            <a:normAutofit/>
          </a:bodyPr>
          <a:lstStyle>
            <a:lvl1pPr>
              <a:lnSpc>
                <a:spcPct val="110000"/>
              </a:lnSpc>
              <a:defRPr sz="2000" i="0" spc="0">
                <a:solidFill>
                  <a:srgbClr val="6E686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algn="r"/>
            <a:r>
              <a:rPr lang="en-AU" sz="1200" b="1" dirty="0" smtClean="0">
                <a:solidFill>
                  <a:srgbClr val="004C91"/>
                </a:solidFill>
                <a:latin typeface="+mn-lt"/>
                <a:ea typeface="Helvetica" charset="0"/>
                <a:cs typeface="Helvetica" charset="0"/>
              </a:rPr>
              <a:t>5</a:t>
            </a:r>
            <a:endParaRPr lang="en-AU" sz="1200" b="1" dirty="0">
              <a:solidFill>
                <a:srgbClr val="004C91"/>
              </a:solidFill>
              <a:latin typeface="+mn-lt"/>
              <a:ea typeface="Helvetica" charset="0"/>
              <a:cs typeface="Helvetica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04845" y="1214903"/>
            <a:ext cx="702142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lvl="0" indent="-355600">
              <a:buClr>
                <a:srgbClr val="666666"/>
              </a:buClr>
              <a:buSzPts val="1400"/>
            </a:pPr>
            <a:r>
              <a:rPr lang="en-AU" sz="2400" dirty="0" smtClean="0"/>
              <a:t>Current State</a:t>
            </a:r>
            <a:endParaRPr lang="en-AU" sz="2400" dirty="0"/>
          </a:p>
          <a:p>
            <a:pPr marL="355600" indent="-355600">
              <a:buClr>
                <a:srgbClr val="FF9900"/>
              </a:buClr>
              <a:buSzPts val="1400"/>
              <a:buFont typeface="Arial" panose="020B0604020202020204" pitchFamily="34" charset="0"/>
              <a:buChar char="•"/>
            </a:pPr>
            <a:r>
              <a:rPr lang="en-AU" dirty="0" smtClean="0"/>
              <a:t>28.5% </a:t>
            </a:r>
            <a:r>
              <a:rPr lang="en-AU" dirty="0"/>
              <a:t>of Commonwealth Supported Places for students in Medicine are bonded</a:t>
            </a:r>
          </a:p>
          <a:p>
            <a:pPr marL="355600" indent="-355600">
              <a:buClr>
                <a:srgbClr val="FF9900"/>
              </a:buClr>
              <a:buSzPts val="1400"/>
              <a:buFont typeface="Arial" panose="020B0604020202020204" pitchFamily="34" charset="0"/>
              <a:buChar char="•"/>
            </a:pPr>
            <a:r>
              <a:rPr lang="en-AU" dirty="0"/>
              <a:t>Bonded students have </a:t>
            </a:r>
            <a:r>
              <a:rPr lang="en-AU" dirty="0" smtClean="0"/>
              <a:t>a RoSO </a:t>
            </a:r>
            <a:r>
              <a:rPr lang="en-AU" dirty="0"/>
              <a:t>to work in </a:t>
            </a:r>
            <a:r>
              <a:rPr lang="en-AU" dirty="0" smtClean="0"/>
              <a:t>rural and remote areas </a:t>
            </a:r>
            <a:r>
              <a:rPr lang="en-AU" dirty="0"/>
              <a:t>after completing their medical degree ranging from </a:t>
            </a:r>
            <a:r>
              <a:rPr lang="en-AU" dirty="0" smtClean="0"/>
              <a:t>12 </a:t>
            </a:r>
            <a:r>
              <a:rPr lang="en-AU" dirty="0"/>
              <a:t>months to 6 </a:t>
            </a:r>
            <a:r>
              <a:rPr lang="en-AU" dirty="0" smtClean="0"/>
              <a:t>years</a:t>
            </a:r>
            <a:endParaRPr lang="en-AU" dirty="0"/>
          </a:p>
          <a:p>
            <a:pPr marL="355600" indent="-355600">
              <a:buClr>
                <a:srgbClr val="FF9900"/>
              </a:buClr>
              <a:buSzPts val="1400"/>
              <a:buFont typeface="Arial" panose="020B0604020202020204" pitchFamily="34" charset="0"/>
              <a:buChar char="•"/>
            </a:pPr>
            <a:r>
              <a:rPr lang="en-AU" dirty="0" smtClean="0"/>
              <a:t>15,000 </a:t>
            </a:r>
            <a:r>
              <a:rPr lang="en-AU" dirty="0"/>
              <a:t>(approx.) currently bonded doctors with 10,000 (approx.) completing medical degree or vocational training</a:t>
            </a:r>
          </a:p>
          <a:p>
            <a:pPr marL="355600" indent="-355600">
              <a:buClr>
                <a:srgbClr val="FF9900"/>
              </a:buClr>
              <a:buSzPts val="1400"/>
              <a:buFont typeface="Arial" panose="020B0604020202020204" pitchFamily="34" charset="0"/>
              <a:buChar char="•"/>
            </a:pPr>
            <a:r>
              <a:rPr lang="en-AU" dirty="0"/>
              <a:t>700 bonded doctors have commenced their RoSO </a:t>
            </a:r>
          </a:p>
          <a:p>
            <a:pPr marL="355600" indent="-355600">
              <a:buClr>
                <a:srgbClr val="FF9900"/>
              </a:buClr>
              <a:buSzPts val="1400"/>
              <a:buFont typeface="Arial" panose="020B0604020202020204" pitchFamily="34" charset="0"/>
              <a:buChar char="•"/>
            </a:pPr>
            <a:r>
              <a:rPr lang="en-AU" dirty="0"/>
              <a:t>150 doctors have completed their </a:t>
            </a:r>
            <a:r>
              <a:rPr lang="en-AU" dirty="0" smtClean="0"/>
              <a:t>RoSO</a:t>
            </a:r>
          </a:p>
          <a:p>
            <a:pPr marL="355600" indent="-355600">
              <a:buClr>
                <a:srgbClr val="FF9900"/>
              </a:buClr>
              <a:buSzPts val="1400"/>
            </a:pPr>
            <a:endParaRPr lang="en-AU" dirty="0" smtClean="0"/>
          </a:p>
          <a:p>
            <a:pPr marL="355600" indent="-355600">
              <a:buClr>
                <a:srgbClr val="FF9900"/>
              </a:buClr>
              <a:buSzPts val="1400"/>
            </a:pPr>
            <a:r>
              <a:rPr lang="en-AU" sz="2400" dirty="0" smtClean="0"/>
              <a:t>Future State</a:t>
            </a:r>
          </a:p>
          <a:p>
            <a:pPr marL="355600" indent="-355600">
              <a:buClr>
                <a:srgbClr val="FF9900"/>
              </a:buClr>
              <a:buSzPts val="1400"/>
              <a:buFont typeface="Arial" panose="020B0604020202020204" pitchFamily="34" charset="0"/>
              <a:buChar char="•"/>
            </a:pPr>
            <a:r>
              <a:rPr lang="en-AU" dirty="0" smtClean="0"/>
              <a:t>Numbers are expected to increase each year</a:t>
            </a:r>
          </a:p>
          <a:p>
            <a:pPr marL="355600" indent="-355600">
              <a:buClr>
                <a:srgbClr val="FF9900"/>
              </a:buClr>
              <a:buSzPts val="1400"/>
              <a:buFont typeface="Arial" panose="020B0604020202020204" pitchFamily="34" charset="0"/>
              <a:buChar char="•"/>
            </a:pPr>
            <a:r>
              <a:rPr lang="en-AU" dirty="0" smtClean="0"/>
              <a:t>Australia </a:t>
            </a:r>
            <a:r>
              <a:rPr lang="en-AU" dirty="0"/>
              <a:t>is heading to an oversupply of 7,000 doctors by </a:t>
            </a:r>
            <a:r>
              <a:rPr lang="en-AU" dirty="0" smtClean="0"/>
              <a:t>2030</a:t>
            </a:r>
            <a:endParaRPr lang="en-AU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t="2434" r="46113"/>
          <a:stretch/>
        </p:blipFill>
        <p:spPr>
          <a:xfrm>
            <a:off x="94447" y="1214903"/>
            <a:ext cx="4573271" cy="5115264"/>
          </a:xfrm>
          <a:prstGeom prst="rect">
            <a:avLst/>
          </a:prstGeom>
          <a:ln>
            <a:noFill/>
          </a:ln>
        </p:spPr>
      </p:pic>
      <p:sp>
        <p:nvSpPr>
          <p:cNvPr id="8" name="Google Shape;72;p15"/>
          <p:cNvSpPr/>
          <p:nvPr/>
        </p:nvSpPr>
        <p:spPr>
          <a:xfrm>
            <a:off x="152806" y="1262887"/>
            <a:ext cx="4532000" cy="4946966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vl="0" algn="ctr"/>
            <a:r>
              <a:rPr lang="en-AU" sz="4000" dirty="0">
                <a:solidFill>
                  <a:srgbClr val="FFFFFF"/>
                </a:solidFill>
                <a:latin typeface="+mj-lt"/>
                <a:ea typeface="Proxima Nova"/>
                <a:cs typeface="Proxima Nova"/>
                <a:sym typeface="Proxima Nova"/>
              </a:rPr>
              <a:t>Promising Practice</a:t>
            </a:r>
          </a:p>
        </p:txBody>
      </p:sp>
    </p:spTree>
    <p:extLst>
      <p:ext uri="{BB962C8B-B14F-4D97-AF65-F5344CB8AC3E}">
        <p14:creationId xmlns:p14="http://schemas.microsoft.com/office/powerpoint/2010/main" val="4103054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ww.helvetic-studio.com"/>
          <p:cNvSpPr txBox="1"/>
          <p:nvPr/>
        </p:nvSpPr>
        <p:spPr>
          <a:xfrm>
            <a:off x="8783053" y="6431599"/>
            <a:ext cx="2707837" cy="3193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2860" rIns="22860">
            <a:normAutofit/>
          </a:bodyPr>
          <a:lstStyle>
            <a:lvl1pPr>
              <a:lnSpc>
                <a:spcPct val="110000"/>
              </a:lnSpc>
              <a:defRPr sz="2000" i="0" spc="0">
                <a:solidFill>
                  <a:srgbClr val="6E686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algn="r"/>
            <a:r>
              <a:rPr lang="en-AU" sz="1200" b="1" dirty="0" smtClean="0">
                <a:solidFill>
                  <a:srgbClr val="004C91"/>
                </a:solidFill>
                <a:latin typeface="+mn-lt"/>
                <a:ea typeface="Helvetica" charset="0"/>
                <a:cs typeface="Helvetica" charset="0"/>
              </a:rPr>
              <a:t>6</a:t>
            </a:r>
            <a:endParaRPr lang="en-AU" sz="1200" b="1" dirty="0">
              <a:solidFill>
                <a:srgbClr val="004C91"/>
              </a:solidFill>
              <a:latin typeface="+mn-lt"/>
              <a:ea typeface="Helvetica" charset="0"/>
              <a:cs typeface="Helvetica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00638" y="1214903"/>
            <a:ext cx="6621462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dirty="0"/>
              <a:t>Bonded Medical Program</a:t>
            </a:r>
          </a:p>
          <a:p>
            <a:r>
              <a:rPr lang="en-AU" sz="2400" dirty="0"/>
              <a:t>New </a:t>
            </a:r>
            <a:r>
              <a:rPr lang="en-AU" sz="2400" dirty="0" smtClean="0"/>
              <a:t>Arrangement </a:t>
            </a:r>
            <a:r>
              <a:rPr lang="en-AU" sz="2400" dirty="0"/>
              <a:t>from 1 January </a:t>
            </a:r>
            <a:r>
              <a:rPr lang="en-AU" sz="2400" dirty="0" smtClean="0"/>
              <a:t>2020</a:t>
            </a:r>
            <a:endParaRPr lang="en-AU" sz="1200" dirty="0"/>
          </a:p>
          <a:p>
            <a:pPr marL="355600" lvl="1" indent="-355600">
              <a:buClr>
                <a:srgbClr val="FF9900"/>
              </a:buClr>
              <a:buFont typeface="Arial" panose="020B0604020202020204" pitchFamily="34" charset="0"/>
              <a:buChar char="•"/>
            </a:pPr>
            <a:r>
              <a:rPr lang="en-AU" dirty="0"/>
              <a:t>Will provide support and flexibility for bonded doctors to work </a:t>
            </a:r>
            <a:r>
              <a:rPr lang="en-AU" dirty="0" smtClean="0"/>
              <a:t>and </a:t>
            </a:r>
            <a:r>
              <a:rPr lang="en-AU" dirty="0"/>
              <a:t>stay in rural and remote </a:t>
            </a:r>
            <a:r>
              <a:rPr lang="en-AU" dirty="0" smtClean="0"/>
              <a:t>locations</a:t>
            </a:r>
            <a:endParaRPr lang="en-AU" dirty="0"/>
          </a:p>
          <a:p>
            <a:pPr marL="355600" lvl="1" indent="-355600">
              <a:buClr>
                <a:srgbClr val="FF9900"/>
              </a:buClr>
              <a:buFont typeface="Arial" panose="020B0604020202020204" pitchFamily="34" charset="0"/>
              <a:buChar char="•"/>
            </a:pPr>
            <a:r>
              <a:rPr lang="en-AU" dirty="0"/>
              <a:t>From 1 January 2020 the new </a:t>
            </a:r>
            <a:r>
              <a:rPr lang="en-AU" dirty="0" smtClean="0"/>
              <a:t>arrangement </a:t>
            </a:r>
            <a:r>
              <a:rPr lang="en-AU" dirty="0"/>
              <a:t>comes into </a:t>
            </a:r>
            <a:r>
              <a:rPr lang="en-AU" dirty="0" smtClean="0"/>
              <a:t>effect</a:t>
            </a:r>
            <a:endParaRPr lang="en-AU" dirty="0"/>
          </a:p>
          <a:p>
            <a:pPr marL="355600" lvl="1" indent="-355600">
              <a:buClr>
                <a:srgbClr val="FF9900"/>
              </a:buClr>
              <a:buFont typeface="Arial" panose="020B0604020202020204" pitchFamily="34" charset="0"/>
              <a:buChar char="•"/>
            </a:pPr>
            <a:r>
              <a:rPr lang="en-AU" dirty="0"/>
              <a:t>The Department of Health is building an </a:t>
            </a:r>
            <a:r>
              <a:rPr lang="en-AU" dirty="0" smtClean="0"/>
              <a:t>innovative, online web portal, </a:t>
            </a:r>
            <a:r>
              <a:rPr lang="en-AU" dirty="0"/>
              <a:t>the Bonded Return of Service System (BRoSS), allowing participants to plan and self manage their </a:t>
            </a:r>
            <a:r>
              <a:rPr lang="en-AU" dirty="0" err="1" smtClean="0"/>
              <a:t>RoSO</a:t>
            </a:r>
            <a:endParaRPr lang="en-AU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t="2434" r="46113"/>
          <a:stretch/>
        </p:blipFill>
        <p:spPr>
          <a:xfrm>
            <a:off x="94447" y="1214903"/>
            <a:ext cx="4573271" cy="5115264"/>
          </a:xfrm>
          <a:prstGeom prst="rect">
            <a:avLst/>
          </a:prstGeom>
          <a:ln>
            <a:noFill/>
          </a:ln>
        </p:spPr>
      </p:pic>
      <p:sp>
        <p:nvSpPr>
          <p:cNvPr id="8" name="Google Shape;72;p15"/>
          <p:cNvSpPr/>
          <p:nvPr/>
        </p:nvSpPr>
        <p:spPr>
          <a:xfrm>
            <a:off x="44503" y="1214904"/>
            <a:ext cx="4710702" cy="5115264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vl="0" algn="ctr"/>
            <a:r>
              <a:rPr lang="en-AU" sz="4000" dirty="0" smtClean="0">
                <a:solidFill>
                  <a:srgbClr val="FFFFFF"/>
                </a:solidFill>
                <a:latin typeface="+mj-lt"/>
                <a:ea typeface="Proxima Nova"/>
                <a:cs typeface="Proxima Nova"/>
                <a:sym typeface="Proxima Nova"/>
              </a:rPr>
              <a:t>Promising Practice – The Bonded </a:t>
            </a:r>
            <a:r>
              <a:rPr lang="en-AU" sz="4000" dirty="0">
                <a:solidFill>
                  <a:srgbClr val="FFFFFF"/>
                </a:solidFill>
                <a:latin typeface="+mj-lt"/>
                <a:ea typeface="Proxima Nova"/>
                <a:cs typeface="Proxima Nova"/>
                <a:sym typeface="Proxima Nova"/>
              </a:rPr>
              <a:t>Medical Program </a:t>
            </a:r>
            <a:r>
              <a:rPr lang="en-AU" sz="4000" dirty="0" smtClean="0">
                <a:solidFill>
                  <a:srgbClr val="FFFFFF"/>
                </a:solidFill>
                <a:latin typeface="+mj-lt"/>
                <a:ea typeface="Proxima Nova"/>
                <a:cs typeface="Proxima Nova"/>
                <a:sym typeface="Proxima Nova"/>
              </a:rPr>
              <a:t>New Arrangement</a:t>
            </a:r>
            <a:endParaRPr lang="en-AU" sz="4000" dirty="0">
              <a:solidFill>
                <a:srgbClr val="FFFFFF"/>
              </a:solidFill>
              <a:latin typeface="+mj-lt"/>
              <a:ea typeface="Proxima Nova"/>
              <a:cs typeface="Proxima Nova"/>
              <a:sym typeface="Proxima Nova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r="1121" b="6686"/>
          <a:stretch/>
        </p:blipFill>
        <p:spPr>
          <a:xfrm>
            <a:off x="5189538" y="4144113"/>
            <a:ext cx="6075362" cy="219875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22500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ww.helvetic-studio.com"/>
          <p:cNvSpPr txBox="1"/>
          <p:nvPr/>
        </p:nvSpPr>
        <p:spPr>
          <a:xfrm>
            <a:off x="8783053" y="6431599"/>
            <a:ext cx="2707837" cy="3193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2860" rIns="22860">
            <a:normAutofit/>
          </a:bodyPr>
          <a:lstStyle>
            <a:lvl1pPr>
              <a:lnSpc>
                <a:spcPct val="110000"/>
              </a:lnSpc>
              <a:defRPr sz="2000" i="0" spc="0">
                <a:solidFill>
                  <a:srgbClr val="6E686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algn="r"/>
            <a:r>
              <a:rPr lang="en-AU" sz="1200" b="1" dirty="0">
                <a:solidFill>
                  <a:srgbClr val="004C91"/>
                </a:solidFill>
                <a:latin typeface="+mn-lt"/>
                <a:ea typeface="Helvetica" charset="0"/>
                <a:cs typeface="Helvetica" charset="0"/>
              </a:rPr>
              <a:t>7</a:t>
            </a:r>
          </a:p>
        </p:txBody>
      </p:sp>
      <p:sp>
        <p:nvSpPr>
          <p:cNvPr id="6" name="Rectangle 5"/>
          <p:cNvSpPr/>
          <p:nvPr/>
        </p:nvSpPr>
        <p:spPr>
          <a:xfrm>
            <a:off x="5099789" y="1214903"/>
            <a:ext cx="6977911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lvl="0" indent="-355600">
              <a:buClr>
                <a:srgbClr val="666666"/>
              </a:buClr>
              <a:buSzPts val="1400"/>
            </a:pPr>
            <a:r>
              <a:rPr lang="en-AU" sz="2400" dirty="0" smtClean="0">
                <a:latin typeface="+mj-lt"/>
              </a:rPr>
              <a:t>Legislation</a:t>
            </a:r>
          </a:p>
          <a:p>
            <a:pPr marL="355600" indent="-355600">
              <a:buClr>
                <a:srgbClr val="FF9900"/>
              </a:buClr>
              <a:buSzPts val="1400"/>
              <a:buFont typeface="Arial" panose="020B0604020202020204" pitchFamily="34" charset="0"/>
              <a:buChar char="•"/>
            </a:pPr>
            <a:r>
              <a:rPr lang="en-AU" dirty="0" smtClean="0">
                <a:latin typeface="+mj-lt"/>
              </a:rPr>
              <a:t>To </a:t>
            </a:r>
            <a:r>
              <a:rPr lang="en-AU" dirty="0">
                <a:latin typeface="+mj-lt"/>
              </a:rPr>
              <a:t>replace individual contracts arrangements with a legislated regulatory model</a:t>
            </a:r>
          </a:p>
          <a:p>
            <a:pPr marL="355600" indent="-355600">
              <a:buClr>
                <a:srgbClr val="FF9900"/>
              </a:buClr>
              <a:buSzPts val="1400"/>
              <a:buFont typeface="Arial" panose="020B0604020202020204" pitchFamily="34" charset="0"/>
              <a:buChar char="•"/>
            </a:pPr>
            <a:endParaRPr lang="en-AU" dirty="0">
              <a:latin typeface="+mj-lt"/>
            </a:endParaRPr>
          </a:p>
          <a:p>
            <a:pPr marL="355600" indent="-355600">
              <a:buClr>
                <a:srgbClr val="FF9900"/>
              </a:buClr>
              <a:buSzPts val="1400"/>
            </a:pPr>
            <a:r>
              <a:rPr lang="en-AU" sz="2400" dirty="0" smtClean="0">
                <a:latin typeface="+mj-lt"/>
              </a:rPr>
              <a:t>Support for Participants</a:t>
            </a:r>
          </a:p>
          <a:p>
            <a:pPr marL="355600" lvl="0" indent="-355600">
              <a:buClr>
                <a:srgbClr val="FF9900"/>
              </a:buClr>
              <a:buSzPts val="1400"/>
              <a:buFont typeface="Arial" panose="020B0604020202020204" pitchFamily="34" charset="0"/>
              <a:buChar char="•"/>
            </a:pPr>
            <a:r>
              <a:rPr lang="en-AU" dirty="0" smtClean="0">
                <a:latin typeface="+mj-lt"/>
              </a:rPr>
              <a:t>Rural </a:t>
            </a:r>
            <a:r>
              <a:rPr lang="en-AU" dirty="0">
                <a:latin typeface="+mj-lt"/>
              </a:rPr>
              <a:t>Workforce Agencies (RWAs) funded to provide </a:t>
            </a:r>
            <a:r>
              <a:rPr lang="en-AU" dirty="0" smtClean="0">
                <a:latin typeface="+mj-lt"/>
              </a:rPr>
              <a:t>support to participants</a:t>
            </a:r>
          </a:p>
          <a:p>
            <a:pPr marL="355600" lvl="0" indent="-355600">
              <a:buClr>
                <a:srgbClr val="FF9900"/>
              </a:buClr>
              <a:buSzPts val="1400"/>
            </a:pPr>
            <a:endParaRPr lang="en-US" dirty="0" smtClean="0">
              <a:latin typeface="+mj-lt"/>
            </a:endParaRPr>
          </a:p>
          <a:p>
            <a:pPr marL="355600" indent="-355600">
              <a:buClr>
                <a:srgbClr val="666666"/>
              </a:buClr>
              <a:buSzPts val="1400"/>
            </a:pPr>
            <a:r>
              <a:rPr lang="en-AU" sz="2400" dirty="0">
                <a:latin typeface="+mj-lt"/>
              </a:rPr>
              <a:t>Bonded Return of Service System (</a:t>
            </a:r>
            <a:r>
              <a:rPr lang="en-AU" sz="2400" dirty="0" err="1">
                <a:latin typeface="+mj-lt"/>
              </a:rPr>
              <a:t>BRoSS</a:t>
            </a:r>
            <a:r>
              <a:rPr lang="en-AU" sz="2400" dirty="0" smtClean="0">
                <a:latin typeface="+mj-lt"/>
              </a:rPr>
              <a:t>)</a:t>
            </a:r>
            <a:endParaRPr lang="en-AU" dirty="0">
              <a:latin typeface="+mj-lt"/>
            </a:endParaRPr>
          </a:p>
          <a:p>
            <a:pPr marL="355600" indent="-355600">
              <a:buClr>
                <a:srgbClr val="FF9900"/>
              </a:buClr>
              <a:buSzPts val="1400"/>
              <a:buFont typeface="Arial" panose="020B0604020202020204" pitchFamily="34" charset="0"/>
              <a:buChar char="•"/>
            </a:pPr>
            <a:r>
              <a:rPr lang="en-GB" dirty="0">
                <a:latin typeface="+mj-lt"/>
              </a:rPr>
              <a:t>New online application, </a:t>
            </a:r>
            <a:r>
              <a:rPr lang="en-AU" dirty="0" err="1">
                <a:latin typeface="+mj-lt"/>
              </a:rPr>
              <a:t>BRoSS</a:t>
            </a:r>
            <a:r>
              <a:rPr lang="en-AU" dirty="0">
                <a:latin typeface="+mj-lt"/>
              </a:rPr>
              <a:t> </a:t>
            </a:r>
            <a:r>
              <a:rPr lang="en-GB" dirty="0">
                <a:latin typeface="+mj-lt"/>
              </a:rPr>
              <a:t>accessed by a </a:t>
            </a:r>
            <a:r>
              <a:rPr lang="en-GB" dirty="0" smtClean="0">
                <a:latin typeface="+mj-lt"/>
              </a:rPr>
              <a:t>web portal</a:t>
            </a:r>
            <a:endParaRPr lang="en-GB" dirty="0">
              <a:latin typeface="+mj-lt"/>
            </a:endParaRPr>
          </a:p>
          <a:p>
            <a:pPr marL="355600" indent="-355600">
              <a:buClr>
                <a:srgbClr val="FF9900"/>
              </a:buClr>
              <a:buSzPts val="1400"/>
              <a:buFont typeface="Arial" panose="020B0604020202020204" pitchFamily="34" charset="0"/>
              <a:buChar char="•"/>
            </a:pPr>
            <a:r>
              <a:rPr lang="en-AU" dirty="0">
                <a:latin typeface="+mj-lt"/>
              </a:rPr>
              <a:t>The user centred design is built with stakeholder input</a:t>
            </a:r>
          </a:p>
          <a:p>
            <a:pPr marL="355600" indent="-355600">
              <a:buClr>
                <a:srgbClr val="FF9900"/>
              </a:buClr>
              <a:buSzPts val="1400"/>
              <a:buFont typeface="Arial" panose="020B0604020202020204" pitchFamily="34" charset="0"/>
              <a:buChar char="•"/>
            </a:pPr>
            <a:r>
              <a:rPr lang="en-GB" dirty="0">
                <a:latin typeface="+mj-lt"/>
              </a:rPr>
              <a:t>Allows Universities, Rural Workforce Agencies, Health administrators to provide </a:t>
            </a:r>
            <a:r>
              <a:rPr lang="en-GB" dirty="0" smtClean="0">
                <a:latin typeface="+mj-lt"/>
              </a:rPr>
              <a:t>online </a:t>
            </a:r>
            <a:r>
              <a:rPr lang="en-GB" dirty="0">
                <a:latin typeface="+mj-lt"/>
              </a:rPr>
              <a:t>management </a:t>
            </a:r>
            <a:r>
              <a:rPr lang="en-GB" dirty="0" smtClean="0">
                <a:latin typeface="+mj-lt"/>
              </a:rPr>
              <a:t>and support</a:t>
            </a:r>
            <a:endParaRPr lang="en-GB" dirty="0">
              <a:latin typeface="+mj-lt"/>
            </a:endParaRPr>
          </a:p>
          <a:p>
            <a:pPr marL="355600" indent="-355600">
              <a:buClr>
                <a:srgbClr val="FF9900"/>
              </a:buClr>
              <a:buSzPts val="1400"/>
              <a:buFont typeface="Arial" panose="020B0604020202020204" pitchFamily="34" charset="0"/>
              <a:buChar char="•"/>
            </a:pPr>
            <a:r>
              <a:rPr lang="en-GB" dirty="0">
                <a:latin typeface="+mj-lt"/>
              </a:rPr>
              <a:t>Phased implementation from </a:t>
            </a:r>
            <a:r>
              <a:rPr lang="en-GB" dirty="0" smtClean="0">
                <a:latin typeface="+mj-lt"/>
              </a:rPr>
              <a:t>1 </a:t>
            </a:r>
            <a:r>
              <a:rPr lang="en-GB" dirty="0">
                <a:latin typeface="+mj-lt"/>
              </a:rPr>
              <a:t>January </a:t>
            </a:r>
            <a:r>
              <a:rPr lang="en-GB" dirty="0" smtClean="0">
                <a:latin typeface="+mj-lt"/>
              </a:rPr>
              <a:t>2020</a:t>
            </a:r>
            <a:endParaRPr lang="en-GB" dirty="0">
              <a:latin typeface="+mj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t="2434" r="46113"/>
          <a:stretch/>
        </p:blipFill>
        <p:spPr>
          <a:xfrm>
            <a:off x="94447" y="1214903"/>
            <a:ext cx="4573271" cy="5115264"/>
          </a:xfrm>
          <a:prstGeom prst="rect">
            <a:avLst/>
          </a:prstGeom>
          <a:ln>
            <a:noFill/>
          </a:ln>
        </p:spPr>
      </p:pic>
      <p:sp>
        <p:nvSpPr>
          <p:cNvPr id="8" name="Google Shape;72;p15"/>
          <p:cNvSpPr/>
          <p:nvPr/>
        </p:nvSpPr>
        <p:spPr>
          <a:xfrm>
            <a:off x="129046" y="1264357"/>
            <a:ext cx="4532000" cy="4982307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vl="0" algn="ctr"/>
            <a:r>
              <a:rPr lang="en-AU" sz="4000" dirty="0">
                <a:solidFill>
                  <a:srgbClr val="FFFFFF"/>
                </a:solidFill>
                <a:latin typeface="+mj-lt"/>
                <a:ea typeface="Proxima Nova"/>
                <a:cs typeface="Proxima Nova"/>
                <a:sym typeface="Proxima Nova"/>
              </a:rPr>
              <a:t>Enablers for Implementation</a:t>
            </a:r>
          </a:p>
        </p:txBody>
      </p:sp>
    </p:spTree>
    <p:extLst>
      <p:ext uri="{BB962C8B-B14F-4D97-AF65-F5344CB8AC3E}">
        <p14:creationId xmlns:p14="http://schemas.microsoft.com/office/powerpoint/2010/main" val="4199051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ww.helvetic-studio.com"/>
          <p:cNvSpPr txBox="1"/>
          <p:nvPr/>
        </p:nvSpPr>
        <p:spPr>
          <a:xfrm>
            <a:off x="8783053" y="6431599"/>
            <a:ext cx="2707837" cy="3193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2860" rIns="22860">
            <a:normAutofit/>
          </a:bodyPr>
          <a:lstStyle>
            <a:lvl1pPr>
              <a:lnSpc>
                <a:spcPct val="110000"/>
              </a:lnSpc>
              <a:defRPr sz="2000" i="0" spc="0">
                <a:solidFill>
                  <a:srgbClr val="6E686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algn="r"/>
            <a:r>
              <a:rPr lang="en-US" sz="1200" b="1" dirty="0">
                <a:solidFill>
                  <a:srgbClr val="004C91"/>
                </a:solidFill>
                <a:latin typeface="+mn-lt"/>
                <a:ea typeface="Helvetica" charset="0"/>
                <a:cs typeface="Helvetica" charset="0"/>
              </a:rPr>
              <a:t>8</a:t>
            </a:r>
            <a:endParaRPr lang="en-AU" sz="1200" b="1" dirty="0">
              <a:solidFill>
                <a:srgbClr val="004C91"/>
              </a:solidFill>
              <a:latin typeface="+mn-lt"/>
              <a:ea typeface="Helvetica" charset="0"/>
              <a:cs typeface="Helvetica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07915" y="1214903"/>
            <a:ext cx="6601485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buClr>
                <a:srgbClr val="FF9900"/>
              </a:buClr>
              <a:buSzPts val="1400"/>
              <a:buFont typeface="Arial" panose="020B0604020202020204" pitchFamily="34" charset="0"/>
              <a:buChar char="•"/>
            </a:pPr>
            <a:r>
              <a:rPr lang="en" dirty="0" smtClean="0">
                <a:latin typeface="+mj-lt"/>
                <a:ea typeface="Proxima Nova"/>
                <a:cs typeface="Proxima Nova"/>
                <a:sym typeface="Proxima Nova"/>
              </a:rPr>
              <a:t>New arrangement for the Bonded M</a:t>
            </a:r>
            <a:r>
              <a:rPr lang="en-AU" dirty="0" smtClean="0">
                <a:latin typeface="+mj-lt"/>
                <a:ea typeface="Proxima Nova"/>
                <a:cs typeface="Proxima Nova"/>
                <a:sym typeface="Proxima Nova"/>
              </a:rPr>
              <a:t>e</a:t>
            </a:r>
            <a:r>
              <a:rPr lang="en" dirty="0" smtClean="0">
                <a:latin typeface="+mj-lt"/>
                <a:ea typeface="Proxima Nova"/>
                <a:cs typeface="Proxima Nova"/>
                <a:sym typeface="Proxima Nova"/>
              </a:rPr>
              <a:t>dical P</a:t>
            </a:r>
            <a:r>
              <a:rPr lang="en-AU" dirty="0" smtClean="0">
                <a:latin typeface="+mj-lt"/>
                <a:ea typeface="Proxima Nova"/>
                <a:cs typeface="Proxima Nova"/>
                <a:sym typeface="Proxima Nova"/>
              </a:rPr>
              <a:t>r</a:t>
            </a:r>
            <a:r>
              <a:rPr lang="en" dirty="0" smtClean="0">
                <a:latin typeface="+mj-lt"/>
                <a:ea typeface="Proxima Nova"/>
                <a:cs typeface="Proxima Nova"/>
                <a:sym typeface="Proxima Nova"/>
              </a:rPr>
              <a:t>ogram </a:t>
            </a:r>
            <a:r>
              <a:rPr lang="en-AU" dirty="0" smtClean="0">
                <a:latin typeface="+mj-lt"/>
                <a:ea typeface="Proxima Nova"/>
                <a:cs typeface="Proxima Nova"/>
                <a:sym typeface="Proxima Nova"/>
              </a:rPr>
              <a:t>will come into effect from </a:t>
            </a:r>
            <a:r>
              <a:rPr lang="en" dirty="0" smtClean="0">
                <a:latin typeface="+mj-lt"/>
                <a:ea typeface="Proxima Nova"/>
                <a:cs typeface="Proxima Nova"/>
                <a:sym typeface="Proxima Nova"/>
              </a:rPr>
              <a:t>1 January 2020</a:t>
            </a:r>
          </a:p>
          <a:p>
            <a:pPr marL="355600" indent="-355600">
              <a:buClr>
                <a:srgbClr val="FF9900"/>
              </a:buClr>
              <a:buSzPts val="1400"/>
            </a:pPr>
            <a:endParaRPr lang="en" dirty="0" smtClean="0">
              <a:latin typeface="+mj-lt"/>
              <a:ea typeface="Proxima Nova"/>
              <a:cs typeface="Proxima Nova"/>
              <a:sym typeface="Proxima Nova"/>
            </a:endParaRPr>
          </a:p>
          <a:p>
            <a:pPr marL="355600" indent="-355600">
              <a:buClr>
                <a:srgbClr val="FF9900"/>
              </a:buClr>
              <a:buSzPts val="1400"/>
              <a:buFont typeface="Arial" panose="020B0604020202020204" pitchFamily="34" charset="0"/>
              <a:buChar char="•"/>
            </a:pPr>
            <a:r>
              <a:rPr lang="en" dirty="0" smtClean="0">
                <a:latin typeface="+mj-lt"/>
                <a:ea typeface="Proxima Nova"/>
                <a:cs typeface="Proxima Nova"/>
                <a:sym typeface="Proxima Nova"/>
              </a:rPr>
              <a:t>23 participating universities will access BRoSS via their AUSkey account</a:t>
            </a:r>
          </a:p>
          <a:p>
            <a:pPr marL="355600" indent="-355600">
              <a:buClr>
                <a:srgbClr val="FF9900"/>
              </a:buClr>
              <a:buSzPts val="1400"/>
            </a:pPr>
            <a:endParaRPr lang="en" dirty="0">
              <a:latin typeface="+mj-lt"/>
              <a:ea typeface="Proxima Nova"/>
              <a:cs typeface="Proxima Nova"/>
              <a:sym typeface="Proxima Nova"/>
            </a:endParaRPr>
          </a:p>
          <a:p>
            <a:pPr marL="355600" indent="-355600">
              <a:buClr>
                <a:srgbClr val="FF9900"/>
              </a:buClr>
              <a:buSzPts val="1400"/>
              <a:buFont typeface="Arial" panose="020B0604020202020204" pitchFamily="34" charset="0"/>
              <a:buChar char="•"/>
            </a:pPr>
            <a:r>
              <a:rPr lang="en" dirty="0">
                <a:latin typeface="+mj-lt"/>
                <a:ea typeface="Proxima Nova"/>
                <a:cs typeface="Proxima Nova"/>
                <a:sym typeface="Proxima Nova"/>
              </a:rPr>
              <a:t>850 (</a:t>
            </a:r>
            <a:r>
              <a:rPr lang="en" dirty="0" smtClean="0">
                <a:latin typeface="+mj-lt"/>
                <a:ea typeface="Proxima Nova"/>
                <a:cs typeface="Proxima Nova"/>
                <a:sym typeface="Proxima Nova"/>
              </a:rPr>
              <a:t>approx.) </a:t>
            </a:r>
            <a:r>
              <a:rPr lang="en" dirty="0">
                <a:latin typeface="+mj-lt"/>
                <a:ea typeface="Proxima Nova"/>
                <a:cs typeface="Proxima Nova"/>
                <a:sym typeface="Proxima Nova"/>
              </a:rPr>
              <a:t>new applicants in the 2020 intake will join </a:t>
            </a:r>
            <a:r>
              <a:rPr lang="en" dirty="0" smtClean="0">
                <a:latin typeface="+mj-lt"/>
                <a:ea typeface="Proxima Nova"/>
                <a:cs typeface="Proxima Nova"/>
                <a:sym typeface="Proxima Nova"/>
              </a:rPr>
              <a:t>15,000 </a:t>
            </a:r>
            <a:r>
              <a:rPr lang="en" dirty="0">
                <a:latin typeface="+mj-lt"/>
                <a:ea typeface="Proxima Nova"/>
                <a:cs typeface="Proxima Nova"/>
                <a:sym typeface="Proxima Nova"/>
              </a:rPr>
              <a:t>(</a:t>
            </a:r>
            <a:r>
              <a:rPr lang="en" dirty="0" smtClean="0">
                <a:latin typeface="+mj-lt"/>
                <a:ea typeface="Proxima Nova"/>
                <a:cs typeface="Proxima Nova"/>
                <a:sym typeface="Proxima Nova"/>
              </a:rPr>
              <a:t>approx.) </a:t>
            </a:r>
            <a:r>
              <a:rPr lang="en" dirty="0">
                <a:latin typeface="+mj-lt"/>
                <a:ea typeface="Proxima Nova"/>
                <a:cs typeface="Proxima Nova"/>
                <a:sym typeface="Proxima Nova"/>
              </a:rPr>
              <a:t>existing participants expected to opt in to the new </a:t>
            </a:r>
            <a:r>
              <a:rPr lang="en" dirty="0" smtClean="0">
                <a:latin typeface="+mj-lt"/>
                <a:ea typeface="Proxima Nova"/>
                <a:cs typeface="Proxima Nova"/>
                <a:sym typeface="Proxima Nova"/>
              </a:rPr>
              <a:t>arrangement</a:t>
            </a:r>
          </a:p>
          <a:p>
            <a:pPr marL="355600" indent="-355600">
              <a:buClr>
                <a:srgbClr val="FF9900"/>
              </a:buClr>
              <a:buSzPts val="1400"/>
            </a:pPr>
            <a:endParaRPr lang="en" dirty="0">
              <a:latin typeface="+mj-lt"/>
              <a:ea typeface="Proxima Nova"/>
              <a:cs typeface="Proxima Nova"/>
              <a:sym typeface="Proxima Nova"/>
            </a:endParaRPr>
          </a:p>
          <a:p>
            <a:pPr marL="355600" indent="-355600">
              <a:buClr>
                <a:srgbClr val="FF9900"/>
              </a:buClr>
              <a:buSzPts val="1400"/>
              <a:buFont typeface="Arial" panose="020B0604020202020204" pitchFamily="34" charset="0"/>
              <a:buChar char="•"/>
            </a:pPr>
            <a:r>
              <a:rPr lang="en" dirty="0">
                <a:latin typeface="+mj-lt"/>
                <a:ea typeface="Proxima Nova"/>
                <a:cs typeface="Proxima Nova"/>
                <a:sym typeface="Proxima Nova"/>
              </a:rPr>
              <a:t>RoSO fully automated in BRoSS </a:t>
            </a:r>
            <a:r>
              <a:rPr lang="en" dirty="0" smtClean="0">
                <a:latin typeface="+mj-lt"/>
                <a:ea typeface="Proxima Nova"/>
                <a:cs typeface="Proxima Nova"/>
                <a:sym typeface="Proxima Nova"/>
              </a:rPr>
              <a:t>by mid-2020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t="2434" r="46113"/>
          <a:stretch/>
        </p:blipFill>
        <p:spPr>
          <a:xfrm>
            <a:off x="94447" y="1214903"/>
            <a:ext cx="4573271" cy="5115264"/>
          </a:xfrm>
          <a:prstGeom prst="rect">
            <a:avLst/>
          </a:prstGeom>
          <a:ln>
            <a:noFill/>
          </a:ln>
        </p:spPr>
      </p:pic>
      <p:sp>
        <p:nvSpPr>
          <p:cNvPr id="8" name="Google Shape;72;p15"/>
          <p:cNvSpPr/>
          <p:nvPr/>
        </p:nvSpPr>
        <p:spPr>
          <a:xfrm>
            <a:off x="94447" y="1219542"/>
            <a:ext cx="4581840" cy="5118002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vl="0" algn="ctr"/>
            <a:r>
              <a:rPr lang="en-AU" sz="4000" dirty="0" smtClean="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Next Steps</a:t>
            </a:r>
            <a:endParaRPr lang="en-AU" sz="4000" dirty="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  <p:extLst>
      <p:ext uri="{BB962C8B-B14F-4D97-AF65-F5344CB8AC3E}">
        <p14:creationId xmlns:p14="http://schemas.microsoft.com/office/powerpoint/2010/main" val="2102811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104563" y="1205655"/>
            <a:ext cx="6757237" cy="5225944"/>
          </a:xfrm>
          <a:noFill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1800" dirty="0" smtClean="0"/>
              <a:t>The reformed Bonded Medical Program will deliver a more flexible system with greater capacity to attract and retain doctors in regional, rural and remote areas</a:t>
            </a:r>
          </a:p>
          <a:p>
            <a:pPr marL="0" indent="0">
              <a:buNone/>
            </a:pPr>
            <a:endParaRPr lang="en-AU" sz="1800" dirty="0" smtClean="0"/>
          </a:p>
          <a:p>
            <a:pPr marL="0" indent="0">
              <a:buNone/>
            </a:pPr>
            <a:r>
              <a:rPr lang="en-AU" sz="1800" dirty="0" smtClean="0"/>
              <a:t>The reforms include: </a:t>
            </a:r>
          </a:p>
        </p:txBody>
      </p:sp>
      <p:sp>
        <p:nvSpPr>
          <p:cNvPr id="4" name="www.helvetic-studio.com"/>
          <p:cNvSpPr txBox="1"/>
          <p:nvPr/>
        </p:nvSpPr>
        <p:spPr>
          <a:xfrm>
            <a:off x="8783053" y="6431599"/>
            <a:ext cx="2707837" cy="3193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2860" rIns="22860">
            <a:normAutofit/>
          </a:bodyPr>
          <a:lstStyle>
            <a:lvl1pPr>
              <a:lnSpc>
                <a:spcPct val="110000"/>
              </a:lnSpc>
              <a:defRPr sz="2000" i="0" spc="0">
                <a:solidFill>
                  <a:srgbClr val="6E686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algn="r"/>
            <a:r>
              <a:rPr lang="en-US" sz="1200" b="1" dirty="0">
                <a:solidFill>
                  <a:srgbClr val="004C91"/>
                </a:solidFill>
                <a:latin typeface="+mn-lt"/>
                <a:ea typeface="Helvetica" charset="0"/>
                <a:cs typeface="Helvetica" charset="0"/>
              </a:rPr>
              <a:t>9</a:t>
            </a:r>
            <a:endParaRPr lang="en-AU" sz="1200" b="1" dirty="0">
              <a:solidFill>
                <a:srgbClr val="004C91"/>
              </a:solidFill>
              <a:latin typeface="+mn-lt"/>
              <a:ea typeface="Helvetica" charset="0"/>
              <a:cs typeface="Helvetica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t="2434" r="46113"/>
          <a:stretch/>
        </p:blipFill>
        <p:spPr>
          <a:xfrm>
            <a:off x="94447" y="1214903"/>
            <a:ext cx="4573271" cy="5115264"/>
          </a:xfrm>
          <a:prstGeom prst="rect">
            <a:avLst/>
          </a:prstGeom>
          <a:ln>
            <a:noFill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4446" y="1214903"/>
            <a:ext cx="4573271" cy="5115264"/>
          </a:xfrm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en-AU" sz="4000" dirty="0" smtClean="0">
                <a:solidFill>
                  <a:schemeClr val="bg1"/>
                </a:solidFill>
              </a:rPr>
              <a:t>Key</a:t>
            </a:r>
            <a:r>
              <a:rPr lang="en-AU" sz="4000" dirty="0" smtClean="0"/>
              <a:t> </a:t>
            </a:r>
            <a:r>
              <a:rPr lang="en-AU" sz="4000" dirty="0" smtClean="0">
                <a:solidFill>
                  <a:schemeClr val="bg1"/>
                </a:solidFill>
              </a:rPr>
              <a:t>Messages</a:t>
            </a:r>
            <a:endParaRPr lang="en-AU" sz="4000" dirty="0">
              <a:solidFill>
                <a:schemeClr val="bg1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5145427" y="2872535"/>
            <a:ext cx="900000" cy="900000"/>
            <a:chOff x="5295507" y="4031668"/>
            <a:chExt cx="900000" cy="900000"/>
          </a:xfrm>
        </p:grpSpPr>
        <p:sp>
          <p:nvSpPr>
            <p:cNvPr id="7" name="Oval 6"/>
            <p:cNvSpPr>
              <a:spLocks noChangeAspect="1"/>
            </p:cNvSpPr>
            <p:nvPr/>
          </p:nvSpPr>
          <p:spPr>
            <a:xfrm>
              <a:off x="5295507" y="4031668"/>
              <a:ext cx="900000" cy="900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solidFill>
                  <a:schemeClr val="tx1"/>
                </a:solidFill>
              </a:endParaRPr>
            </a:p>
          </p:txBody>
        </p:sp>
        <p:sp>
          <p:nvSpPr>
            <p:cNvPr id="9" name="Freeform 17"/>
            <p:cNvSpPr>
              <a:spLocks noChangeAspect="1" noEditPoints="1"/>
            </p:cNvSpPr>
            <p:nvPr/>
          </p:nvSpPr>
          <p:spPr bwMode="auto">
            <a:xfrm>
              <a:off x="5384097" y="4211668"/>
              <a:ext cx="722820" cy="540000"/>
            </a:xfrm>
            <a:custGeom>
              <a:avLst/>
              <a:gdLst>
                <a:gd name="T0" fmla="*/ 494 w 588"/>
                <a:gd name="T1" fmla="*/ 41 h 439"/>
                <a:gd name="T2" fmla="*/ 494 w 588"/>
                <a:gd name="T3" fmla="*/ 0 h 439"/>
                <a:gd name="T4" fmla="*/ 91 w 588"/>
                <a:gd name="T5" fmla="*/ 0 h 439"/>
                <a:gd name="T6" fmla="*/ 91 w 588"/>
                <a:gd name="T7" fmla="*/ 45 h 439"/>
                <a:gd name="T8" fmla="*/ 92 w 588"/>
                <a:gd name="T9" fmla="*/ 45 h 439"/>
                <a:gd name="T10" fmla="*/ 0 w 588"/>
                <a:gd name="T11" fmla="*/ 188 h 439"/>
                <a:gd name="T12" fmla="*/ 96 w 588"/>
                <a:gd name="T13" fmla="*/ 270 h 439"/>
                <a:gd name="T14" fmla="*/ 194 w 588"/>
                <a:gd name="T15" fmla="*/ 188 h 439"/>
                <a:gd name="T16" fmla="*/ 122 w 588"/>
                <a:gd name="T17" fmla="*/ 45 h 439"/>
                <a:gd name="T18" fmla="*/ 269 w 588"/>
                <a:gd name="T19" fmla="*/ 45 h 439"/>
                <a:gd name="T20" fmla="*/ 269 w 588"/>
                <a:gd name="T21" fmla="*/ 352 h 439"/>
                <a:gd name="T22" fmla="*/ 180 w 588"/>
                <a:gd name="T23" fmla="*/ 352 h 439"/>
                <a:gd name="T24" fmla="*/ 180 w 588"/>
                <a:gd name="T25" fmla="*/ 439 h 439"/>
                <a:gd name="T26" fmla="*/ 403 w 588"/>
                <a:gd name="T27" fmla="*/ 439 h 439"/>
                <a:gd name="T28" fmla="*/ 403 w 588"/>
                <a:gd name="T29" fmla="*/ 352 h 439"/>
                <a:gd name="T30" fmla="*/ 314 w 588"/>
                <a:gd name="T31" fmla="*/ 352 h 439"/>
                <a:gd name="T32" fmla="*/ 314 w 588"/>
                <a:gd name="T33" fmla="*/ 45 h 439"/>
                <a:gd name="T34" fmla="*/ 467 w 588"/>
                <a:gd name="T35" fmla="*/ 45 h 439"/>
                <a:gd name="T36" fmla="*/ 394 w 588"/>
                <a:gd name="T37" fmla="*/ 188 h 439"/>
                <a:gd name="T38" fmla="*/ 492 w 588"/>
                <a:gd name="T39" fmla="*/ 270 h 439"/>
                <a:gd name="T40" fmla="*/ 588 w 588"/>
                <a:gd name="T41" fmla="*/ 188 h 439"/>
                <a:gd name="T42" fmla="*/ 494 w 588"/>
                <a:gd name="T43" fmla="*/ 41 h 439"/>
                <a:gd name="T44" fmla="*/ 25 w 588"/>
                <a:gd name="T45" fmla="*/ 188 h 439"/>
                <a:gd name="T46" fmla="*/ 107 w 588"/>
                <a:gd name="T47" fmla="*/ 52 h 439"/>
                <a:gd name="T48" fmla="*/ 173 w 588"/>
                <a:gd name="T49" fmla="*/ 188 h 439"/>
                <a:gd name="T50" fmla="*/ 25 w 588"/>
                <a:gd name="T51" fmla="*/ 188 h 439"/>
                <a:gd name="T52" fmla="*/ 415 w 588"/>
                <a:gd name="T53" fmla="*/ 188 h 439"/>
                <a:gd name="T54" fmla="*/ 482 w 588"/>
                <a:gd name="T55" fmla="*/ 52 h 439"/>
                <a:gd name="T56" fmla="*/ 564 w 588"/>
                <a:gd name="T57" fmla="*/ 188 h 439"/>
                <a:gd name="T58" fmla="*/ 415 w 588"/>
                <a:gd name="T59" fmla="*/ 188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88" h="439">
                  <a:moveTo>
                    <a:pt x="494" y="41"/>
                  </a:moveTo>
                  <a:cubicBezTo>
                    <a:pt x="494" y="0"/>
                    <a:pt x="494" y="0"/>
                    <a:pt x="494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7" y="267"/>
                    <a:pt x="96" y="270"/>
                    <a:pt x="96" y="270"/>
                  </a:cubicBezTo>
                  <a:cubicBezTo>
                    <a:pt x="175" y="272"/>
                    <a:pt x="194" y="188"/>
                    <a:pt x="194" y="188"/>
                  </a:cubicBezTo>
                  <a:cubicBezTo>
                    <a:pt x="122" y="45"/>
                    <a:pt x="122" y="45"/>
                    <a:pt x="122" y="45"/>
                  </a:cubicBezTo>
                  <a:cubicBezTo>
                    <a:pt x="269" y="45"/>
                    <a:pt x="269" y="45"/>
                    <a:pt x="269" y="45"/>
                  </a:cubicBezTo>
                  <a:cubicBezTo>
                    <a:pt x="269" y="352"/>
                    <a:pt x="269" y="352"/>
                    <a:pt x="269" y="352"/>
                  </a:cubicBezTo>
                  <a:cubicBezTo>
                    <a:pt x="180" y="352"/>
                    <a:pt x="180" y="352"/>
                    <a:pt x="180" y="352"/>
                  </a:cubicBezTo>
                  <a:cubicBezTo>
                    <a:pt x="180" y="439"/>
                    <a:pt x="180" y="439"/>
                    <a:pt x="180" y="439"/>
                  </a:cubicBezTo>
                  <a:cubicBezTo>
                    <a:pt x="403" y="439"/>
                    <a:pt x="403" y="439"/>
                    <a:pt x="403" y="439"/>
                  </a:cubicBezTo>
                  <a:cubicBezTo>
                    <a:pt x="403" y="352"/>
                    <a:pt x="403" y="352"/>
                    <a:pt x="403" y="352"/>
                  </a:cubicBezTo>
                  <a:cubicBezTo>
                    <a:pt x="314" y="352"/>
                    <a:pt x="314" y="352"/>
                    <a:pt x="314" y="352"/>
                  </a:cubicBezTo>
                  <a:cubicBezTo>
                    <a:pt x="314" y="45"/>
                    <a:pt x="314" y="45"/>
                    <a:pt x="314" y="45"/>
                  </a:cubicBezTo>
                  <a:cubicBezTo>
                    <a:pt x="467" y="45"/>
                    <a:pt x="467" y="45"/>
                    <a:pt x="467" y="45"/>
                  </a:cubicBezTo>
                  <a:cubicBezTo>
                    <a:pt x="394" y="188"/>
                    <a:pt x="394" y="188"/>
                    <a:pt x="394" y="188"/>
                  </a:cubicBezTo>
                  <a:cubicBezTo>
                    <a:pt x="394" y="188"/>
                    <a:pt x="414" y="272"/>
                    <a:pt x="492" y="270"/>
                  </a:cubicBezTo>
                  <a:cubicBezTo>
                    <a:pt x="492" y="270"/>
                    <a:pt x="581" y="267"/>
                    <a:pt x="588" y="188"/>
                  </a:cubicBezTo>
                  <a:lnTo>
                    <a:pt x="494" y="41"/>
                  </a:lnTo>
                  <a:close/>
                  <a:moveTo>
                    <a:pt x="25" y="188"/>
                  </a:moveTo>
                  <a:cubicBezTo>
                    <a:pt x="107" y="52"/>
                    <a:pt x="107" y="52"/>
                    <a:pt x="107" y="52"/>
                  </a:cubicBezTo>
                  <a:cubicBezTo>
                    <a:pt x="173" y="188"/>
                    <a:pt x="173" y="188"/>
                    <a:pt x="173" y="188"/>
                  </a:cubicBezTo>
                  <a:lnTo>
                    <a:pt x="25" y="188"/>
                  </a:lnTo>
                  <a:close/>
                  <a:moveTo>
                    <a:pt x="415" y="188"/>
                  </a:moveTo>
                  <a:cubicBezTo>
                    <a:pt x="482" y="52"/>
                    <a:pt x="482" y="52"/>
                    <a:pt x="482" y="52"/>
                  </a:cubicBezTo>
                  <a:cubicBezTo>
                    <a:pt x="564" y="188"/>
                    <a:pt x="564" y="188"/>
                    <a:pt x="564" y="188"/>
                  </a:cubicBezTo>
                  <a:lnTo>
                    <a:pt x="415" y="188"/>
                  </a:ln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</p:grpSp>
      <p:sp>
        <p:nvSpPr>
          <p:cNvPr id="10" name="Rectangle 9"/>
          <p:cNvSpPr/>
          <p:nvPr/>
        </p:nvSpPr>
        <p:spPr>
          <a:xfrm>
            <a:off x="6101413" y="3137869"/>
            <a:ext cx="43909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/>
            <a:r>
              <a:rPr lang="en-AU" dirty="0"/>
              <a:t>Legislation to support a statutory scheme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5145427" y="3952535"/>
            <a:ext cx="900000" cy="900000"/>
            <a:chOff x="5275417" y="5327486"/>
            <a:chExt cx="900000" cy="900000"/>
          </a:xfrm>
        </p:grpSpPr>
        <p:sp>
          <p:nvSpPr>
            <p:cNvPr id="12" name="Oval 11"/>
            <p:cNvSpPr>
              <a:spLocks noChangeAspect="1"/>
            </p:cNvSpPr>
            <p:nvPr/>
          </p:nvSpPr>
          <p:spPr>
            <a:xfrm>
              <a:off x="5275417" y="5327486"/>
              <a:ext cx="900000" cy="900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solidFill>
                  <a:schemeClr val="tx1"/>
                </a:solidFill>
              </a:endParaRPr>
            </a:p>
          </p:txBody>
        </p:sp>
        <p:grpSp>
          <p:nvGrpSpPr>
            <p:cNvPr id="15" name="Group 5"/>
            <p:cNvGrpSpPr>
              <a:grpSpLocks noChangeAspect="1"/>
            </p:cNvGrpSpPr>
            <p:nvPr/>
          </p:nvGrpSpPr>
          <p:grpSpPr bwMode="auto">
            <a:xfrm>
              <a:off x="5427178" y="5507486"/>
              <a:ext cx="596478" cy="540000"/>
              <a:chOff x="-975" y="2283"/>
              <a:chExt cx="1035" cy="937"/>
            </a:xfrm>
            <a:solidFill>
              <a:schemeClr val="accent5">
                <a:lumMod val="40000"/>
                <a:lumOff val="60000"/>
              </a:schemeClr>
            </a:solidFill>
          </p:grpSpPr>
          <p:sp>
            <p:nvSpPr>
              <p:cNvPr id="16" name="Freeform 6"/>
              <p:cNvSpPr>
                <a:spLocks noEditPoints="1"/>
              </p:cNvSpPr>
              <p:nvPr/>
            </p:nvSpPr>
            <p:spPr bwMode="auto">
              <a:xfrm>
                <a:off x="-975" y="2283"/>
                <a:ext cx="1035" cy="937"/>
              </a:xfrm>
              <a:custGeom>
                <a:avLst/>
                <a:gdLst>
                  <a:gd name="T0" fmla="*/ 418 w 438"/>
                  <a:gd name="T1" fmla="*/ 0 h 397"/>
                  <a:gd name="T2" fmla="*/ 20 w 438"/>
                  <a:gd name="T3" fmla="*/ 0 h 397"/>
                  <a:gd name="T4" fmla="*/ 0 w 438"/>
                  <a:gd name="T5" fmla="*/ 20 h 397"/>
                  <a:gd name="T6" fmla="*/ 0 w 438"/>
                  <a:gd name="T7" fmla="*/ 300 h 397"/>
                  <a:gd name="T8" fmla="*/ 20 w 438"/>
                  <a:gd name="T9" fmla="*/ 320 h 397"/>
                  <a:gd name="T10" fmla="*/ 229 w 438"/>
                  <a:gd name="T11" fmla="*/ 320 h 397"/>
                  <a:gd name="T12" fmla="*/ 229 w 438"/>
                  <a:gd name="T13" fmla="*/ 322 h 397"/>
                  <a:gd name="T14" fmla="*/ 249 w 438"/>
                  <a:gd name="T15" fmla="*/ 347 h 397"/>
                  <a:gd name="T16" fmla="*/ 249 w 438"/>
                  <a:gd name="T17" fmla="*/ 397 h 397"/>
                  <a:gd name="T18" fmla="*/ 337 w 438"/>
                  <a:gd name="T19" fmla="*/ 397 h 397"/>
                  <a:gd name="T20" fmla="*/ 337 w 438"/>
                  <a:gd name="T21" fmla="*/ 343 h 397"/>
                  <a:gd name="T22" fmla="*/ 353 w 438"/>
                  <a:gd name="T23" fmla="*/ 322 h 397"/>
                  <a:gd name="T24" fmla="*/ 354 w 438"/>
                  <a:gd name="T25" fmla="*/ 320 h 397"/>
                  <a:gd name="T26" fmla="*/ 418 w 438"/>
                  <a:gd name="T27" fmla="*/ 320 h 397"/>
                  <a:gd name="T28" fmla="*/ 438 w 438"/>
                  <a:gd name="T29" fmla="*/ 300 h 397"/>
                  <a:gd name="T30" fmla="*/ 438 w 438"/>
                  <a:gd name="T31" fmla="*/ 20 h 397"/>
                  <a:gd name="T32" fmla="*/ 418 w 438"/>
                  <a:gd name="T33" fmla="*/ 0 h 397"/>
                  <a:gd name="T34" fmla="*/ 399 w 438"/>
                  <a:gd name="T35" fmla="*/ 282 h 397"/>
                  <a:gd name="T36" fmla="*/ 361 w 438"/>
                  <a:gd name="T37" fmla="*/ 282 h 397"/>
                  <a:gd name="T38" fmla="*/ 364 w 438"/>
                  <a:gd name="T39" fmla="*/ 243 h 397"/>
                  <a:gd name="T40" fmla="*/ 349 w 438"/>
                  <a:gd name="T41" fmla="*/ 227 h 397"/>
                  <a:gd name="T42" fmla="*/ 333 w 438"/>
                  <a:gd name="T43" fmla="*/ 241 h 397"/>
                  <a:gd name="T44" fmla="*/ 333 w 438"/>
                  <a:gd name="T45" fmla="*/ 222 h 397"/>
                  <a:gd name="T46" fmla="*/ 317 w 438"/>
                  <a:gd name="T47" fmla="*/ 206 h 397"/>
                  <a:gd name="T48" fmla="*/ 303 w 438"/>
                  <a:gd name="T49" fmla="*/ 224 h 397"/>
                  <a:gd name="T50" fmla="*/ 303 w 438"/>
                  <a:gd name="T51" fmla="*/ 225 h 397"/>
                  <a:gd name="T52" fmla="*/ 298 w 438"/>
                  <a:gd name="T53" fmla="*/ 225 h 397"/>
                  <a:gd name="T54" fmla="*/ 298 w 438"/>
                  <a:gd name="T55" fmla="*/ 212 h 397"/>
                  <a:gd name="T56" fmla="*/ 284 w 438"/>
                  <a:gd name="T57" fmla="*/ 195 h 397"/>
                  <a:gd name="T58" fmla="*/ 269 w 438"/>
                  <a:gd name="T59" fmla="*/ 212 h 397"/>
                  <a:gd name="T60" fmla="*/ 269 w 438"/>
                  <a:gd name="T61" fmla="*/ 225 h 397"/>
                  <a:gd name="T62" fmla="*/ 268 w 438"/>
                  <a:gd name="T63" fmla="*/ 161 h 397"/>
                  <a:gd name="T64" fmla="*/ 252 w 438"/>
                  <a:gd name="T65" fmla="*/ 143 h 397"/>
                  <a:gd name="T66" fmla="*/ 237 w 438"/>
                  <a:gd name="T67" fmla="*/ 163 h 397"/>
                  <a:gd name="T68" fmla="*/ 239 w 438"/>
                  <a:gd name="T69" fmla="*/ 225 h 397"/>
                  <a:gd name="T70" fmla="*/ 239 w 438"/>
                  <a:gd name="T71" fmla="*/ 281 h 397"/>
                  <a:gd name="T72" fmla="*/ 217 w 438"/>
                  <a:gd name="T73" fmla="*/ 248 h 397"/>
                  <a:gd name="T74" fmla="*/ 194 w 438"/>
                  <a:gd name="T75" fmla="*/ 240 h 397"/>
                  <a:gd name="T76" fmla="*/ 193 w 438"/>
                  <a:gd name="T77" fmla="*/ 264 h 397"/>
                  <a:gd name="T78" fmla="*/ 205 w 438"/>
                  <a:gd name="T79" fmla="*/ 282 h 397"/>
                  <a:gd name="T80" fmla="*/ 39 w 438"/>
                  <a:gd name="T81" fmla="*/ 282 h 397"/>
                  <a:gd name="T82" fmla="*/ 39 w 438"/>
                  <a:gd name="T83" fmla="*/ 38 h 397"/>
                  <a:gd name="T84" fmla="*/ 399 w 438"/>
                  <a:gd name="T85" fmla="*/ 38 h 397"/>
                  <a:gd name="T86" fmla="*/ 399 w 438"/>
                  <a:gd name="T87" fmla="*/ 282 h 397"/>
                  <a:gd name="T88" fmla="*/ 418 w 438"/>
                  <a:gd name="T89" fmla="*/ 171 h 397"/>
                  <a:gd name="T90" fmla="*/ 406 w 438"/>
                  <a:gd name="T91" fmla="*/ 159 h 397"/>
                  <a:gd name="T92" fmla="*/ 418 w 438"/>
                  <a:gd name="T93" fmla="*/ 147 h 397"/>
                  <a:gd name="T94" fmla="*/ 430 w 438"/>
                  <a:gd name="T95" fmla="*/ 159 h 397"/>
                  <a:gd name="T96" fmla="*/ 418 w 438"/>
                  <a:gd name="T97" fmla="*/ 171 h 3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438" h="397">
                    <a:moveTo>
                      <a:pt x="418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9" y="0"/>
                      <a:pt x="0" y="9"/>
                      <a:pt x="0" y="20"/>
                    </a:cubicBezTo>
                    <a:cubicBezTo>
                      <a:pt x="0" y="300"/>
                      <a:pt x="0" y="300"/>
                      <a:pt x="0" y="300"/>
                    </a:cubicBezTo>
                    <a:cubicBezTo>
                      <a:pt x="0" y="311"/>
                      <a:pt x="9" y="320"/>
                      <a:pt x="20" y="320"/>
                    </a:cubicBezTo>
                    <a:cubicBezTo>
                      <a:pt x="229" y="320"/>
                      <a:pt x="229" y="320"/>
                      <a:pt x="229" y="320"/>
                    </a:cubicBezTo>
                    <a:cubicBezTo>
                      <a:pt x="229" y="320"/>
                      <a:pt x="229" y="320"/>
                      <a:pt x="229" y="322"/>
                    </a:cubicBezTo>
                    <a:cubicBezTo>
                      <a:pt x="229" y="332"/>
                      <a:pt x="237" y="341"/>
                      <a:pt x="249" y="347"/>
                    </a:cubicBezTo>
                    <a:cubicBezTo>
                      <a:pt x="249" y="397"/>
                      <a:pt x="249" y="397"/>
                      <a:pt x="249" y="397"/>
                    </a:cubicBezTo>
                    <a:cubicBezTo>
                      <a:pt x="337" y="397"/>
                      <a:pt x="337" y="397"/>
                      <a:pt x="337" y="397"/>
                    </a:cubicBezTo>
                    <a:cubicBezTo>
                      <a:pt x="337" y="343"/>
                      <a:pt x="337" y="343"/>
                      <a:pt x="337" y="343"/>
                    </a:cubicBezTo>
                    <a:cubicBezTo>
                      <a:pt x="344" y="337"/>
                      <a:pt x="349" y="330"/>
                      <a:pt x="353" y="322"/>
                    </a:cubicBezTo>
                    <a:cubicBezTo>
                      <a:pt x="353" y="322"/>
                      <a:pt x="353" y="321"/>
                      <a:pt x="354" y="320"/>
                    </a:cubicBezTo>
                    <a:cubicBezTo>
                      <a:pt x="418" y="320"/>
                      <a:pt x="418" y="320"/>
                      <a:pt x="418" y="320"/>
                    </a:cubicBezTo>
                    <a:cubicBezTo>
                      <a:pt x="429" y="320"/>
                      <a:pt x="438" y="311"/>
                      <a:pt x="438" y="300"/>
                    </a:cubicBezTo>
                    <a:cubicBezTo>
                      <a:pt x="438" y="20"/>
                      <a:pt x="438" y="20"/>
                      <a:pt x="438" y="20"/>
                    </a:cubicBezTo>
                    <a:cubicBezTo>
                      <a:pt x="438" y="9"/>
                      <a:pt x="429" y="0"/>
                      <a:pt x="418" y="0"/>
                    </a:cubicBezTo>
                    <a:close/>
                    <a:moveTo>
                      <a:pt x="399" y="282"/>
                    </a:moveTo>
                    <a:cubicBezTo>
                      <a:pt x="361" y="282"/>
                      <a:pt x="361" y="282"/>
                      <a:pt x="361" y="282"/>
                    </a:cubicBezTo>
                    <a:cubicBezTo>
                      <a:pt x="364" y="243"/>
                      <a:pt x="364" y="243"/>
                      <a:pt x="364" y="243"/>
                    </a:cubicBezTo>
                    <a:cubicBezTo>
                      <a:pt x="364" y="235"/>
                      <a:pt x="357" y="227"/>
                      <a:pt x="349" y="227"/>
                    </a:cubicBezTo>
                    <a:cubicBezTo>
                      <a:pt x="341" y="225"/>
                      <a:pt x="335" y="232"/>
                      <a:pt x="333" y="241"/>
                    </a:cubicBezTo>
                    <a:cubicBezTo>
                      <a:pt x="333" y="222"/>
                      <a:pt x="333" y="222"/>
                      <a:pt x="333" y="222"/>
                    </a:cubicBezTo>
                    <a:cubicBezTo>
                      <a:pt x="333" y="212"/>
                      <a:pt x="327" y="206"/>
                      <a:pt x="317" y="206"/>
                    </a:cubicBezTo>
                    <a:cubicBezTo>
                      <a:pt x="309" y="206"/>
                      <a:pt x="303" y="214"/>
                      <a:pt x="303" y="224"/>
                    </a:cubicBezTo>
                    <a:cubicBezTo>
                      <a:pt x="303" y="225"/>
                      <a:pt x="303" y="225"/>
                      <a:pt x="303" y="225"/>
                    </a:cubicBezTo>
                    <a:cubicBezTo>
                      <a:pt x="298" y="225"/>
                      <a:pt x="298" y="225"/>
                      <a:pt x="298" y="225"/>
                    </a:cubicBezTo>
                    <a:cubicBezTo>
                      <a:pt x="298" y="212"/>
                      <a:pt x="298" y="212"/>
                      <a:pt x="298" y="212"/>
                    </a:cubicBezTo>
                    <a:cubicBezTo>
                      <a:pt x="298" y="203"/>
                      <a:pt x="292" y="195"/>
                      <a:pt x="284" y="195"/>
                    </a:cubicBezTo>
                    <a:cubicBezTo>
                      <a:pt x="274" y="196"/>
                      <a:pt x="268" y="203"/>
                      <a:pt x="269" y="212"/>
                    </a:cubicBezTo>
                    <a:cubicBezTo>
                      <a:pt x="269" y="225"/>
                      <a:pt x="269" y="225"/>
                      <a:pt x="269" y="225"/>
                    </a:cubicBezTo>
                    <a:cubicBezTo>
                      <a:pt x="268" y="161"/>
                      <a:pt x="268" y="161"/>
                      <a:pt x="268" y="161"/>
                    </a:cubicBezTo>
                    <a:cubicBezTo>
                      <a:pt x="266" y="151"/>
                      <a:pt x="260" y="143"/>
                      <a:pt x="252" y="143"/>
                    </a:cubicBezTo>
                    <a:cubicBezTo>
                      <a:pt x="244" y="145"/>
                      <a:pt x="237" y="153"/>
                      <a:pt x="237" y="163"/>
                    </a:cubicBezTo>
                    <a:cubicBezTo>
                      <a:pt x="239" y="225"/>
                      <a:pt x="239" y="225"/>
                      <a:pt x="239" y="225"/>
                    </a:cubicBezTo>
                    <a:cubicBezTo>
                      <a:pt x="239" y="281"/>
                      <a:pt x="239" y="281"/>
                      <a:pt x="239" y="281"/>
                    </a:cubicBezTo>
                    <a:cubicBezTo>
                      <a:pt x="217" y="248"/>
                      <a:pt x="217" y="248"/>
                      <a:pt x="217" y="248"/>
                    </a:cubicBezTo>
                    <a:cubicBezTo>
                      <a:pt x="212" y="238"/>
                      <a:pt x="202" y="236"/>
                      <a:pt x="194" y="240"/>
                    </a:cubicBezTo>
                    <a:cubicBezTo>
                      <a:pt x="188" y="245"/>
                      <a:pt x="186" y="256"/>
                      <a:pt x="193" y="264"/>
                    </a:cubicBezTo>
                    <a:cubicBezTo>
                      <a:pt x="197" y="271"/>
                      <a:pt x="201" y="277"/>
                      <a:pt x="205" y="282"/>
                    </a:cubicBezTo>
                    <a:cubicBezTo>
                      <a:pt x="39" y="282"/>
                      <a:pt x="39" y="282"/>
                      <a:pt x="39" y="282"/>
                    </a:cubicBezTo>
                    <a:cubicBezTo>
                      <a:pt x="39" y="38"/>
                      <a:pt x="39" y="38"/>
                      <a:pt x="39" y="38"/>
                    </a:cubicBezTo>
                    <a:cubicBezTo>
                      <a:pt x="399" y="38"/>
                      <a:pt x="399" y="38"/>
                      <a:pt x="399" y="38"/>
                    </a:cubicBezTo>
                    <a:lnTo>
                      <a:pt x="399" y="282"/>
                    </a:lnTo>
                    <a:close/>
                    <a:moveTo>
                      <a:pt x="418" y="171"/>
                    </a:moveTo>
                    <a:cubicBezTo>
                      <a:pt x="411" y="171"/>
                      <a:pt x="406" y="166"/>
                      <a:pt x="406" y="159"/>
                    </a:cubicBezTo>
                    <a:cubicBezTo>
                      <a:pt x="406" y="153"/>
                      <a:pt x="411" y="147"/>
                      <a:pt x="418" y="147"/>
                    </a:cubicBezTo>
                    <a:cubicBezTo>
                      <a:pt x="425" y="147"/>
                      <a:pt x="430" y="153"/>
                      <a:pt x="430" y="159"/>
                    </a:cubicBezTo>
                    <a:cubicBezTo>
                      <a:pt x="430" y="166"/>
                      <a:pt x="425" y="171"/>
                      <a:pt x="418" y="17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7" name="Freeform 7"/>
              <p:cNvSpPr>
                <a:spLocks/>
              </p:cNvSpPr>
              <p:nvPr/>
            </p:nvSpPr>
            <p:spPr bwMode="auto">
              <a:xfrm>
                <a:off x="-398" y="2474"/>
                <a:ext cx="42" cy="109"/>
              </a:xfrm>
              <a:custGeom>
                <a:avLst/>
                <a:gdLst>
                  <a:gd name="T0" fmla="*/ 8 w 18"/>
                  <a:gd name="T1" fmla="*/ 46 h 46"/>
                  <a:gd name="T2" fmla="*/ 18 w 18"/>
                  <a:gd name="T3" fmla="*/ 38 h 46"/>
                  <a:gd name="T4" fmla="*/ 18 w 18"/>
                  <a:gd name="T5" fmla="*/ 8 h 46"/>
                  <a:gd name="T6" fmla="*/ 8 w 18"/>
                  <a:gd name="T7" fmla="*/ 0 h 46"/>
                  <a:gd name="T8" fmla="*/ 0 w 18"/>
                  <a:gd name="T9" fmla="*/ 8 h 46"/>
                  <a:gd name="T10" fmla="*/ 0 w 18"/>
                  <a:gd name="T11" fmla="*/ 38 h 46"/>
                  <a:gd name="T12" fmla="*/ 8 w 18"/>
                  <a:gd name="T13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46">
                    <a:moveTo>
                      <a:pt x="8" y="46"/>
                    </a:moveTo>
                    <a:cubicBezTo>
                      <a:pt x="13" y="46"/>
                      <a:pt x="18" y="43"/>
                      <a:pt x="18" y="38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18" y="3"/>
                      <a:pt x="13" y="0"/>
                      <a:pt x="8" y="0"/>
                    </a:cubicBezTo>
                    <a:cubicBezTo>
                      <a:pt x="3" y="0"/>
                      <a:pt x="0" y="3"/>
                      <a:pt x="0" y="8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0" y="43"/>
                      <a:pt x="3" y="46"/>
                      <a:pt x="8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8" name="Freeform 8"/>
              <p:cNvSpPr>
                <a:spLocks/>
              </p:cNvSpPr>
              <p:nvPr/>
            </p:nvSpPr>
            <p:spPr bwMode="auto">
              <a:xfrm>
                <a:off x="-323" y="2514"/>
                <a:ext cx="95" cy="97"/>
              </a:xfrm>
              <a:custGeom>
                <a:avLst/>
                <a:gdLst>
                  <a:gd name="T0" fmla="*/ 5 w 40"/>
                  <a:gd name="T1" fmla="*/ 38 h 41"/>
                  <a:gd name="T2" fmla="*/ 16 w 40"/>
                  <a:gd name="T3" fmla="*/ 38 h 41"/>
                  <a:gd name="T4" fmla="*/ 37 w 40"/>
                  <a:gd name="T5" fmla="*/ 17 h 41"/>
                  <a:gd name="T6" fmla="*/ 37 w 40"/>
                  <a:gd name="T7" fmla="*/ 3 h 41"/>
                  <a:gd name="T8" fmla="*/ 26 w 40"/>
                  <a:gd name="T9" fmla="*/ 3 h 41"/>
                  <a:gd name="T10" fmla="*/ 5 w 40"/>
                  <a:gd name="T11" fmla="*/ 25 h 41"/>
                  <a:gd name="T12" fmla="*/ 5 w 40"/>
                  <a:gd name="T13" fmla="*/ 3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0" h="41">
                    <a:moveTo>
                      <a:pt x="5" y="38"/>
                    </a:moveTo>
                    <a:cubicBezTo>
                      <a:pt x="8" y="41"/>
                      <a:pt x="13" y="41"/>
                      <a:pt x="16" y="38"/>
                    </a:cubicBezTo>
                    <a:cubicBezTo>
                      <a:pt x="37" y="17"/>
                      <a:pt x="37" y="17"/>
                      <a:pt x="37" y="17"/>
                    </a:cubicBezTo>
                    <a:cubicBezTo>
                      <a:pt x="40" y="13"/>
                      <a:pt x="40" y="7"/>
                      <a:pt x="37" y="3"/>
                    </a:cubicBezTo>
                    <a:cubicBezTo>
                      <a:pt x="33" y="0"/>
                      <a:pt x="29" y="0"/>
                      <a:pt x="26" y="3"/>
                    </a:cubicBezTo>
                    <a:cubicBezTo>
                      <a:pt x="5" y="25"/>
                      <a:pt x="5" y="25"/>
                      <a:pt x="5" y="25"/>
                    </a:cubicBezTo>
                    <a:cubicBezTo>
                      <a:pt x="0" y="30"/>
                      <a:pt x="0" y="34"/>
                      <a:pt x="5" y="3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9" name="Freeform 9"/>
              <p:cNvSpPr>
                <a:spLocks/>
              </p:cNvSpPr>
              <p:nvPr/>
            </p:nvSpPr>
            <p:spPr bwMode="auto">
              <a:xfrm>
                <a:off x="-531" y="2514"/>
                <a:ext cx="95" cy="97"/>
              </a:xfrm>
              <a:custGeom>
                <a:avLst/>
                <a:gdLst>
                  <a:gd name="T0" fmla="*/ 24 w 40"/>
                  <a:gd name="T1" fmla="*/ 38 h 41"/>
                  <a:gd name="T2" fmla="*/ 37 w 40"/>
                  <a:gd name="T3" fmla="*/ 38 h 41"/>
                  <a:gd name="T4" fmla="*/ 37 w 40"/>
                  <a:gd name="T5" fmla="*/ 25 h 41"/>
                  <a:gd name="T6" fmla="*/ 15 w 40"/>
                  <a:gd name="T7" fmla="*/ 3 h 41"/>
                  <a:gd name="T8" fmla="*/ 3 w 40"/>
                  <a:gd name="T9" fmla="*/ 3 h 41"/>
                  <a:gd name="T10" fmla="*/ 3 w 40"/>
                  <a:gd name="T11" fmla="*/ 17 h 41"/>
                  <a:gd name="T12" fmla="*/ 24 w 40"/>
                  <a:gd name="T13" fmla="*/ 3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0" h="41">
                    <a:moveTo>
                      <a:pt x="24" y="38"/>
                    </a:moveTo>
                    <a:cubicBezTo>
                      <a:pt x="27" y="41"/>
                      <a:pt x="34" y="41"/>
                      <a:pt x="37" y="38"/>
                    </a:cubicBezTo>
                    <a:cubicBezTo>
                      <a:pt x="40" y="34"/>
                      <a:pt x="40" y="30"/>
                      <a:pt x="37" y="25"/>
                    </a:cubicBezTo>
                    <a:cubicBezTo>
                      <a:pt x="15" y="3"/>
                      <a:pt x="15" y="3"/>
                      <a:pt x="15" y="3"/>
                    </a:cubicBezTo>
                    <a:cubicBezTo>
                      <a:pt x="11" y="0"/>
                      <a:pt x="7" y="0"/>
                      <a:pt x="3" y="3"/>
                    </a:cubicBezTo>
                    <a:cubicBezTo>
                      <a:pt x="0" y="7"/>
                      <a:pt x="0" y="13"/>
                      <a:pt x="3" y="17"/>
                    </a:cubicBezTo>
                    <a:lnTo>
                      <a:pt x="24" y="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20" name="Freeform 10"/>
              <p:cNvSpPr>
                <a:spLocks/>
              </p:cNvSpPr>
              <p:nvPr/>
            </p:nvSpPr>
            <p:spPr bwMode="auto">
              <a:xfrm>
                <a:off x="-569" y="2640"/>
                <a:ext cx="109" cy="42"/>
              </a:xfrm>
              <a:custGeom>
                <a:avLst/>
                <a:gdLst>
                  <a:gd name="T0" fmla="*/ 9 w 46"/>
                  <a:gd name="T1" fmla="*/ 18 h 18"/>
                  <a:gd name="T2" fmla="*/ 38 w 46"/>
                  <a:gd name="T3" fmla="*/ 18 h 18"/>
                  <a:gd name="T4" fmla="*/ 46 w 46"/>
                  <a:gd name="T5" fmla="*/ 9 h 18"/>
                  <a:gd name="T6" fmla="*/ 38 w 46"/>
                  <a:gd name="T7" fmla="*/ 0 h 18"/>
                  <a:gd name="T8" fmla="*/ 9 w 46"/>
                  <a:gd name="T9" fmla="*/ 0 h 18"/>
                  <a:gd name="T10" fmla="*/ 0 w 46"/>
                  <a:gd name="T11" fmla="*/ 9 h 18"/>
                  <a:gd name="T12" fmla="*/ 9 w 46"/>
                  <a:gd name="T13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18">
                    <a:moveTo>
                      <a:pt x="9" y="18"/>
                    </a:moveTo>
                    <a:cubicBezTo>
                      <a:pt x="38" y="18"/>
                      <a:pt x="38" y="18"/>
                      <a:pt x="38" y="18"/>
                    </a:cubicBezTo>
                    <a:cubicBezTo>
                      <a:pt x="43" y="18"/>
                      <a:pt x="46" y="13"/>
                      <a:pt x="46" y="9"/>
                    </a:cubicBezTo>
                    <a:cubicBezTo>
                      <a:pt x="46" y="4"/>
                      <a:pt x="43" y="0"/>
                      <a:pt x="3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5" y="0"/>
                      <a:pt x="0" y="4"/>
                      <a:pt x="0" y="9"/>
                    </a:cubicBezTo>
                    <a:cubicBezTo>
                      <a:pt x="0" y="13"/>
                      <a:pt x="5" y="18"/>
                      <a:pt x="9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21" name="Freeform 11"/>
              <p:cNvSpPr>
                <a:spLocks/>
              </p:cNvSpPr>
              <p:nvPr/>
            </p:nvSpPr>
            <p:spPr bwMode="auto">
              <a:xfrm>
                <a:off x="-304" y="2640"/>
                <a:ext cx="109" cy="42"/>
              </a:xfrm>
              <a:custGeom>
                <a:avLst/>
                <a:gdLst>
                  <a:gd name="T0" fmla="*/ 0 w 46"/>
                  <a:gd name="T1" fmla="*/ 9 h 18"/>
                  <a:gd name="T2" fmla="*/ 10 w 46"/>
                  <a:gd name="T3" fmla="*/ 18 h 18"/>
                  <a:gd name="T4" fmla="*/ 38 w 46"/>
                  <a:gd name="T5" fmla="*/ 18 h 18"/>
                  <a:gd name="T6" fmla="*/ 46 w 46"/>
                  <a:gd name="T7" fmla="*/ 9 h 18"/>
                  <a:gd name="T8" fmla="*/ 38 w 46"/>
                  <a:gd name="T9" fmla="*/ 0 h 18"/>
                  <a:gd name="T10" fmla="*/ 10 w 46"/>
                  <a:gd name="T11" fmla="*/ 0 h 18"/>
                  <a:gd name="T12" fmla="*/ 0 w 46"/>
                  <a:gd name="T13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18">
                    <a:moveTo>
                      <a:pt x="0" y="9"/>
                    </a:moveTo>
                    <a:cubicBezTo>
                      <a:pt x="0" y="13"/>
                      <a:pt x="5" y="18"/>
                      <a:pt x="10" y="18"/>
                    </a:cubicBezTo>
                    <a:cubicBezTo>
                      <a:pt x="38" y="18"/>
                      <a:pt x="38" y="18"/>
                      <a:pt x="38" y="18"/>
                    </a:cubicBezTo>
                    <a:cubicBezTo>
                      <a:pt x="43" y="18"/>
                      <a:pt x="46" y="13"/>
                      <a:pt x="46" y="9"/>
                    </a:cubicBezTo>
                    <a:cubicBezTo>
                      <a:pt x="46" y="4"/>
                      <a:pt x="43" y="0"/>
                      <a:pt x="38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5" y="0"/>
                      <a:pt x="0" y="4"/>
                      <a:pt x="0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</p:grpSp>
      </p:grpSp>
      <p:sp>
        <p:nvSpPr>
          <p:cNvPr id="23" name="Rectangle 22"/>
          <p:cNvSpPr/>
          <p:nvPr/>
        </p:nvSpPr>
        <p:spPr>
          <a:xfrm>
            <a:off x="6101413" y="407937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1"/>
            <a:r>
              <a:rPr lang="en-AU" dirty="0"/>
              <a:t>A custom built online application for the Bonded Medical Program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5145427" y="5032535"/>
            <a:ext cx="900000" cy="900000"/>
            <a:chOff x="8336513" y="5957486"/>
            <a:chExt cx="900000" cy="900000"/>
          </a:xfrm>
        </p:grpSpPr>
        <p:sp>
          <p:nvSpPr>
            <p:cNvPr id="24" name="Oval 23"/>
            <p:cNvSpPr>
              <a:spLocks noChangeAspect="1"/>
            </p:cNvSpPr>
            <p:nvPr/>
          </p:nvSpPr>
          <p:spPr>
            <a:xfrm>
              <a:off x="8336513" y="5957486"/>
              <a:ext cx="900000" cy="900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solidFill>
                  <a:schemeClr val="tx1"/>
                </a:solidFill>
              </a:endParaRPr>
            </a:p>
          </p:txBody>
        </p:sp>
        <p:sp>
          <p:nvSpPr>
            <p:cNvPr id="25" name="Freeform 25"/>
            <p:cNvSpPr>
              <a:spLocks noChangeAspect="1" noEditPoints="1"/>
            </p:cNvSpPr>
            <p:nvPr/>
          </p:nvSpPr>
          <p:spPr bwMode="auto">
            <a:xfrm>
              <a:off x="8403636" y="6137486"/>
              <a:ext cx="758834" cy="540000"/>
            </a:xfrm>
            <a:custGeom>
              <a:avLst/>
              <a:gdLst>
                <a:gd name="T0" fmla="*/ 97 w 204"/>
                <a:gd name="T1" fmla="*/ 127 h 145"/>
                <a:gd name="T2" fmla="*/ 96 w 204"/>
                <a:gd name="T3" fmla="*/ 145 h 145"/>
                <a:gd name="T4" fmla="*/ 62 w 204"/>
                <a:gd name="T5" fmla="*/ 132 h 145"/>
                <a:gd name="T6" fmla="*/ 19 w 204"/>
                <a:gd name="T7" fmla="*/ 98 h 145"/>
                <a:gd name="T8" fmla="*/ 2 w 204"/>
                <a:gd name="T9" fmla="*/ 30 h 145"/>
                <a:gd name="T10" fmla="*/ 6 w 204"/>
                <a:gd name="T11" fmla="*/ 20 h 145"/>
                <a:gd name="T12" fmla="*/ 14 w 204"/>
                <a:gd name="T13" fmla="*/ 53 h 145"/>
                <a:gd name="T14" fmla="*/ 12 w 204"/>
                <a:gd name="T15" fmla="*/ 64 h 145"/>
                <a:gd name="T16" fmla="*/ 19 w 204"/>
                <a:gd name="T17" fmla="*/ 73 h 145"/>
                <a:gd name="T18" fmla="*/ 23 w 204"/>
                <a:gd name="T19" fmla="*/ 79 h 145"/>
                <a:gd name="T20" fmla="*/ 27 w 204"/>
                <a:gd name="T21" fmla="*/ 81 h 145"/>
                <a:gd name="T22" fmla="*/ 12 w 204"/>
                <a:gd name="T23" fmla="*/ 60 h 145"/>
                <a:gd name="T24" fmla="*/ 38 w 204"/>
                <a:gd name="T25" fmla="*/ 72 h 145"/>
                <a:gd name="T26" fmla="*/ 46 w 204"/>
                <a:gd name="T27" fmla="*/ 80 h 145"/>
                <a:gd name="T28" fmla="*/ 76 w 204"/>
                <a:gd name="T29" fmla="*/ 88 h 145"/>
                <a:gd name="T30" fmla="*/ 202 w 204"/>
                <a:gd name="T31" fmla="*/ 30 h 145"/>
                <a:gd name="T32" fmla="*/ 197 w 204"/>
                <a:gd name="T33" fmla="*/ 20 h 145"/>
                <a:gd name="T34" fmla="*/ 189 w 204"/>
                <a:gd name="T35" fmla="*/ 53 h 145"/>
                <a:gd name="T36" fmla="*/ 191 w 204"/>
                <a:gd name="T37" fmla="*/ 64 h 145"/>
                <a:gd name="T38" fmla="*/ 184 w 204"/>
                <a:gd name="T39" fmla="*/ 73 h 145"/>
                <a:gd name="T40" fmla="*/ 181 w 204"/>
                <a:gd name="T41" fmla="*/ 79 h 145"/>
                <a:gd name="T42" fmla="*/ 176 w 204"/>
                <a:gd name="T43" fmla="*/ 81 h 145"/>
                <a:gd name="T44" fmla="*/ 191 w 204"/>
                <a:gd name="T45" fmla="*/ 60 h 145"/>
                <a:gd name="T46" fmla="*/ 166 w 204"/>
                <a:gd name="T47" fmla="*/ 72 h 145"/>
                <a:gd name="T48" fmla="*/ 158 w 204"/>
                <a:gd name="T49" fmla="*/ 80 h 145"/>
                <a:gd name="T50" fmla="*/ 127 w 204"/>
                <a:gd name="T51" fmla="*/ 88 h 145"/>
                <a:gd name="T52" fmla="*/ 107 w 204"/>
                <a:gd name="T53" fmla="*/ 127 h 145"/>
                <a:gd name="T54" fmla="*/ 107 w 204"/>
                <a:gd name="T55" fmla="*/ 145 h 145"/>
                <a:gd name="T56" fmla="*/ 142 w 204"/>
                <a:gd name="T57" fmla="*/ 132 h 145"/>
                <a:gd name="T58" fmla="*/ 185 w 204"/>
                <a:gd name="T59" fmla="*/ 98 h 145"/>
                <a:gd name="T60" fmla="*/ 202 w 204"/>
                <a:gd name="T61" fmla="*/ 30 h 145"/>
                <a:gd name="T62" fmla="*/ 98 w 204"/>
                <a:gd name="T63" fmla="*/ 15 h 145"/>
                <a:gd name="T64" fmla="*/ 68 w 204"/>
                <a:gd name="T65" fmla="*/ 15 h 145"/>
                <a:gd name="T66" fmla="*/ 120 w 204"/>
                <a:gd name="T67" fmla="*/ 33 h 145"/>
                <a:gd name="T68" fmla="*/ 120 w 204"/>
                <a:gd name="T69" fmla="*/ 4 h 145"/>
                <a:gd name="T70" fmla="*/ 120 w 204"/>
                <a:gd name="T71" fmla="*/ 33 h 145"/>
                <a:gd name="T72" fmla="*/ 104 w 204"/>
                <a:gd name="T73" fmla="*/ 75 h 145"/>
                <a:gd name="T74" fmla="*/ 99 w 204"/>
                <a:gd name="T75" fmla="*/ 75 h 145"/>
                <a:gd name="T76" fmla="*/ 84 w 204"/>
                <a:gd name="T77" fmla="*/ 88 h 145"/>
                <a:gd name="T78" fmla="*/ 79 w 204"/>
                <a:gd name="T79" fmla="*/ 84 h 145"/>
                <a:gd name="T80" fmla="*/ 68 w 204"/>
                <a:gd name="T81" fmla="*/ 78 h 145"/>
                <a:gd name="T82" fmla="*/ 64 w 204"/>
                <a:gd name="T83" fmla="*/ 77 h 145"/>
                <a:gd name="T84" fmla="*/ 72 w 204"/>
                <a:gd name="T85" fmla="*/ 35 h 145"/>
                <a:gd name="T86" fmla="*/ 80 w 204"/>
                <a:gd name="T87" fmla="*/ 31 h 145"/>
                <a:gd name="T88" fmla="*/ 87 w 204"/>
                <a:gd name="T89" fmla="*/ 31 h 145"/>
                <a:gd name="T90" fmla="*/ 104 w 204"/>
                <a:gd name="T91" fmla="*/ 43 h 145"/>
                <a:gd name="T92" fmla="*/ 117 w 204"/>
                <a:gd name="T93" fmla="*/ 34 h 145"/>
                <a:gd name="T94" fmla="*/ 124 w 204"/>
                <a:gd name="T95" fmla="*/ 34 h 145"/>
                <a:gd name="T96" fmla="*/ 151 w 204"/>
                <a:gd name="T97" fmla="*/ 75 h 145"/>
                <a:gd name="T98" fmla="*/ 135 w 204"/>
                <a:gd name="T99" fmla="*/ 60 h 145"/>
                <a:gd name="T100" fmla="*/ 137 w 204"/>
                <a:gd name="T101" fmla="*/ 78 h 145"/>
                <a:gd name="T102" fmla="*/ 124 w 204"/>
                <a:gd name="T103" fmla="*/ 84 h 145"/>
                <a:gd name="T104" fmla="*/ 104 w 204"/>
                <a:gd name="T105" fmla="*/ 75 h 145"/>
                <a:gd name="T106" fmla="*/ 102 w 204"/>
                <a:gd name="T107" fmla="*/ 54 h 145"/>
                <a:gd name="T108" fmla="*/ 102 w 204"/>
                <a:gd name="T109" fmla="*/ 74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04" h="145">
                  <a:moveTo>
                    <a:pt x="96" y="118"/>
                  </a:moveTo>
                  <a:cubicBezTo>
                    <a:pt x="97" y="120"/>
                    <a:pt x="97" y="124"/>
                    <a:pt x="97" y="127"/>
                  </a:cubicBezTo>
                  <a:cubicBezTo>
                    <a:pt x="96" y="129"/>
                    <a:pt x="96" y="131"/>
                    <a:pt x="96" y="134"/>
                  </a:cubicBezTo>
                  <a:cubicBezTo>
                    <a:pt x="96" y="145"/>
                    <a:pt x="96" y="145"/>
                    <a:pt x="96" y="145"/>
                  </a:cubicBezTo>
                  <a:cubicBezTo>
                    <a:pt x="62" y="145"/>
                    <a:pt x="62" y="145"/>
                    <a:pt x="62" y="145"/>
                  </a:cubicBezTo>
                  <a:cubicBezTo>
                    <a:pt x="62" y="132"/>
                    <a:pt x="62" y="132"/>
                    <a:pt x="62" y="132"/>
                  </a:cubicBezTo>
                  <a:cubicBezTo>
                    <a:pt x="62" y="126"/>
                    <a:pt x="56" y="122"/>
                    <a:pt x="55" y="121"/>
                  </a:cubicBezTo>
                  <a:cubicBezTo>
                    <a:pt x="55" y="121"/>
                    <a:pt x="23" y="103"/>
                    <a:pt x="19" y="98"/>
                  </a:cubicBezTo>
                  <a:cubicBezTo>
                    <a:pt x="15" y="93"/>
                    <a:pt x="0" y="62"/>
                    <a:pt x="0" y="57"/>
                  </a:cubicBezTo>
                  <a:cubicBezTo>
                    <a:pt x="0" y="48"/>
                    <a:pt x="2" y="30"/>
                    <a:pt x="2" y="30"/>
                  </a:cubicBezTo>
                  <a:cubicBezTo>
                    <a:pt x="2" y="27"/>
                    <a:pt x="2" y="21"/>
                    <a:pt x="3" y="20"/>
                  </a:cubicBezTo>
                  <a:cubicBezTo>
                    <a:pt x="4" y="20"/>
                    <a:pt x="5" y="19"/>
                    <a:pt x="6" y="20"/>
                  </a:cubicBezTo>
                  <a:cubicBezTo>
                    <a:pt x="10" y="21"/>
                    <a:pt x="11" y="27"/>
                    <a:pt x="12" y="34"/>
                  </a:cubicBezTo>
                  <a:cubicBezTo>
                    <a:pt x="12" y="37"/>
                    <a:pt x="14" y="52"/>
                    <a:pt x="14" y="53"/>
                  </a:cubicBezTo>
                  <a:cubicBezTo>
                    <a:pt x="10" y="53"/>
                    <a:pt x="7" y="56"/>
                    <a:pt x="10" y="61"/>
                  </a:cubicBezTo>
                  <a:cubicBezTo>
                    <a:pt x="11" y="62"/>
                    <a:pt x="12" y="63"/>
                    <a:pt x="12" y="64"/>
                  </a:cubicBezTo>
                  <a:cubicBezTo>
                    <a:pt x="14" y="66"/>
                    <a:pt x="15" y="67"/>
                    <a:pt x="16" y="69"/>
                  </a:cubicBezTo>
                  <a:cubicBezTo>
                    <a:pt x="17" y="70"/>
                    <a:pt x="18" y="71"/>
                    <a:pt x="19" y="73"/>
                  </a:cubicBezTo>
                  <a:cubicBezTo>
                    <a:pt x="20" y="74"/>
                    <a:pt x="20" y="75"/>
                    <a:pt x="21" y="76"/>
                  </a:cubicBezTo>
                  <a:cubicBezTo>
                    <a:pt x="22" y="77"/>
                    <a:pt x="22" y="78"/>
                    <a:pt x="23" y="79"/>
                  </a:cubicBezTo>
                  <a:cubicBezTo>
                    <a:pt x="24" y="81"/>
                    <a:pt x="31" y="85"/>
                    <a:pt x="31" y="85"/>
                  </a:cubicBezTo>
                  <a:cubicBezTo>
                    <a:pt x="30" y="83"/>
                    <a:pt x="29" y="82"/>
                    <a:pt x="27" y="81"/>
                  </a:cubicBezTo>
                  <a:cubicBezTo>
                    <a:pt x="26" y="79"/>
                    <a:pt x="25" y="78"/>
                    <a:pt x="24" y="76"/>
                  </a:cubicBezTo>
                  <a:cubicBezTo>
                    <a:pt x="23" y="75"/>
                    <a:pt x="12" y="60"/>
                    <a:pt x="12" y="60"/>
                  </a:cubicBezTo>
                  <a:cubicBezTo>
                    <a:pt x="9" y="55"/>
                    <a:pt x="16" y="54"/>
                    <a:pt x="17" y="55"/>
                  </a:cubicBezTo>
                  <a:cubicBezTo>
                    <a:pt x="19" y="56"/>
                    <a:pt x="28" y="58"/>
                    <a:pt x="38" y="72"/>
                  </a:cubicBezTo>
                  <a:cubicBezTo>
                    <a:pt x="39" y="74"/>
                    <a:pt x="41" y="75"/>
                    <a:pt x="42" y="77"/>
                  </a:cubicBezTo>
                  <a:cubicBezTo>
                    <a:pt x="43" y="78"/>
                    <a:pt x="44" y="79"/>
                    <a:pt x="46" y="80"/>
                  </a:cubicBezTo>
                  <a:cubicBezTo>
                    <a:pt x="47" y="80"/>
                    <a:pt x="48" y="81"/>
                    <a:pt x="49" y="81"/>
                  </a:cubicBezTo>
                  <a:cubicBezTo>
                    <a:pt x="68" y="82"/>
                    <a:pt x="75" y="88"/>
                    <a:pt x="76" y="88"/>
                  </a:cubicBezTo>
                  <a:cubicBezTo>
                    <a:pt x="78" y="90"/>
                    <a:pt x="92" y="100"/>
                    <a:pt x="96" y="118"/>
                  </a:cubicBezTo>
                  <a:close/>
                  <a:moveTo>
                    <a:pt x="202" y="30"/>
                  </a:moveTo>
                  <a:cubicBezTo>
                    <a:pt x="201" y="27"/>
                    <a:pt x="201" y="21"/>
                    <a:pt x="200" y="20"/>
                  </a:cubicBezTo>
                  <a:cubicBezTo>
                    <a:pt x="199" y="20"/>
                    <a:pt x="198" y="19"/>
                    <a:pt x="197" y="20"/>
                  </a:cubicBezTo>
                  <a:cubicBezTo>
                    <a:pt x="193" y="21"/>
                    <a:pt x="192" y="27"/>
                    <a:pt x="191" y="34"/>
                  </a:cubicBezTo>
                  <a:cubicBezTo>
                    <a:pt x="191" y="37"/>
                    <a:pt x="189" y="52"/>
                    <a:pt x="189" y="53"/>
                  </a:cubicBezTo>
                  <a:cubicBezTo>
                    <a:pt x="193" y="53"/>
                    <a:pt x="196" y="56"/>
                    <a:pt x="193" y="61"/>
                  </a:cubicBezTo>
                  <a:cubicBezTo>
                    <a:pt x="193" y="62"/>
                    <a:pt x="192" y="63"/>
                    <a:pt x="191" y="64"/>
                  </a:cubicBezTo>
                  <a:cubicBezTo>
                    <a:pt x="190" y="66"/>
                    <a:pt x="188" y="67"/>
                    <a:pt x="187" y="69"/>
                  </a:cubicBezTo>
                  <a:cubicBezTo>
                    <a:pt x="186" y="70"/>
                    <a:pt x="185" y="71"/>
                    <a:pt x="184" y="73"/>
                  </a:cubicBezTo>
                  <a:cubicBezTo>
                    <a:pt x="184" y="74"/>
                    <a:pt x="183" y="75"/>
                    <a:pt x="182" y="76"/>
                  </a:cubicBezTo>
                  <a:cubicBezTo>
                    <a:pt x="182" y="77"/>
                    <a:pt x="181" y="78"/>
                    <a:pt x="181" y="79"/>
                  </a:cubicBezTo>
                  <a:cubicBezTo>
                    <a:pt x="179" y="81"/>
                    <a:pt x="172" y="85"/>
                    <a:pt x="172" y="85"/>
                  </a:cubicBezTo>
                  <a:cubicBezTo>
                    <a:pt x="173" y="83"/>
                    <a:pt x="175" y="82"/>
                    <a:pt x="176" y="81"/>
                  </a:cubicBezTo>
                  <a:cubicBezTo>
                    <a:pt x="177" y="79"/>
                    <a:pt x="179" y="78"/>
                    <a:pt x="180" y="76"/>
                  </a:cubicBezTo>
                  <a:cubicBezTo>
                    <a:pt x="180" y="75"/>
                    <a:pt x="191" y="60"/>
                    <a:pt x="191" y="60"/>
                  </a:cubicBezTo>
                  <a:cubicBezTo>
                    <a:pt x="195" y="55"/>
                    <a:pt x="188" y="54"/>
                    <a:pt x="186" y="55"/>
                  </a:cubicBezTo>
                  <a:cubicBezTo>
                    <a:pt x="184" y="56"/>
                    <a:pt x="175" y="58"/>
                    <a:pt x="166" y="72"/>
                  </a:cubicBezTo>
                  <a:cubicBezTo>
                    <a:pt x="164" y="74"/>
                    <a:pt x="162" y="75"/>
                    <a:pt x="161" y="77"/>
                  </a:cubicBezTo>
                  <a:cubicBezTo>
                    <a:pt x="160" y="78"/>
                    <a:pt x="159" y="79"/>
                    <a:pt x="158" y="80"/>
                  </a:cubicBezTo>
                  <a:cubicBezTo>
                    <a:pt x="157" y="80"/>
                    <a:pt x="156" y="81"/>
                    <a:pt x="154" y="81"/>
                  </a:cubicBezTo>
                  <a:cubicBezTo>
                    <a:pt x="135" y="82"/>
                    <a:pt x="128" y="88"/>
                    <a:pt x="127" y="88"/>
                  </a:cubicBezTo>
                  <a:cubicBezTo>
                    <a:pt x="125" y="90"/>
                    <a:pt x="111" y="100"/>
                    <a:pt x="107" y="118"/>
                  </a:cubicBezTo>
                  <a:cubicBezTo>
                    <a:pt x="106" y="120"/>
                    <a:pt x="106" y="124"/>
                    <a:pt x="107" y="127"/>
                  </a:cubicBezTo>
                  <a:cubicBezTo>
                    <a:pt x="107" y="129"/>
                    <a:pt x="107" y="131"/>
                    <a:pt x="107" y="134"/>
                  </a:cubicBezTo>
                  <a:cubicBezTo>
                    <a:pt x="107" y="145"/>
                    <a:pt x="107" y="145"/>
                    <a:pt x="107" y="145"/>
                  </a:cubicBezTo>
                  <a:cubicBezTo>
                    <a:pt x="142" y="145"/>
                    <a:pt x="142" y="145"/>
                    <a:pt x="142" y="145"/>
                  </a:cubicBezTo>
                  <a:cubicBezTo>
                    <a:pt x="142" y="132"/>
                    <a:pt x="142" y="132"/>
                    <a:pt x="142" y="132"/>
                  </a:cubicBezTo>
                  <a:cubicBezTo>
                    <a:pt x="142" y="126"/>
                    <a:pt x="148" y="122"/>
                    <a:pt x="149" y="121"/>
                  </a:cubicBezTo>
                  <a:cubicBezTo>
                    <a:pt x="149" y="121"/>
                    <a:pt x="180" y="103"/>
                    <a:pt x="185" y="98"/>
                  </a:cubicBezTo>
                  <a:cubicBezTo>
                    <a:pt x="189" y="93"/>
                    <a:pt x="203" y="62"/>
                    <a:pt x="203" y="57"/>
                  </a:cubicBezTo>
                  <a:cubicBezTo>
                    <a:pt x="204" y="48"/>
                    <a:pt x="202" y="30"/>
                    <a:pt x="202" y="30"/>
                  </a:cubicBezTo>
                  <a:close/>
                  <a:moveTo>
                    <a:pt x="83" y="30"/>
                  </a:moveTo>
                  <a:cubicBezTo>
                    <a:pt x="92" y="30"/>
                    <a:pt x="98" y="23"/>
                    <a:pt x="98" y="15"/>
                  </a:cubicBezTo>
                  <a:cubicBezTo>
                    <a:pt x="98" y="7"/>
                    <a:pt x="92" y="0"/>
                    <a:pt x="83" y="0"/>
                  </a:cubicBezTo>
                  <a:cubicBezTo>
                    <a:pt x="75" y="0"/>
                    <a:pt x="68" y="7"/>
                    <a:pt x="68" y="15"/>
                  </a:cubicBezTo>
                  <a:cubicBezTo>
                    <a:pt x="68" y="23"/>
                    <a:pt x="75" y="30"/>
                    <a:pt x="83" y="30"/>
                  </a:cubicBezTo>
                  <a:close/>
                  <a:moveTo>
                    <a:pt x="120" y="33"/>
                  </a:moveTo>
                  <a:cubicBezTo>
                    <a:pt x="128" y="33"/>
                    <a:pt x="135" y="27"/>
                    <a:pt x="135" y="19"/>
                  </a:cubicBezTo>
                  <a:cubicBezTo>
                    <a:pt x="135" y="10"/>
                    <a:pt x="128" y="4"/>
                    <a:pt x="120" y="4"/>
                  </a:cubicBezTo>
                  <a:cubicBezTo>
                    <a:pt x="112" y="4"/>
                    <a:pt x="105" y="10"/>
                    <a:pt x="105" y="19"/>
                  </a:cubicBezTo>
                  <a:cubicBezTo>
                    <a:pt x="105" y="27"/>
                    <a:pt x="112" y="33"/>
                    <a:pt x="120" y="33"/>
                  </a:cubicBezTo>
                  <a:close/>
                  <a:moveTo>
                    <a:pt x="104" y="75"/>
                  </a:moveTo>
                  <a:cubicBezTo>
                    <a:pt x="104" y="75"/>
                    <a:pt x="104" y="75"/>
                    <a:pt x="104" y="75"/>
                  </a:cubicBezTo>
                  <a:cubicBezTo>
                    <a:pt x="102" y="77"/>
                    <a:pt x="102" y="77"/>
                    <a:pt x="102" y="77"/>
                  </a:cubicBezTo>
                  <a:cubicBezTo>
                    <a:pt x="99" y="75"/>
                    <a:pt x="99" y="75"/>
                    <a:pt x="99" y="75"/>
                  </a:cubicBezTo>
                  <a:cubicBezTo>
                    <a:pt x="99" y="75"/>
                    <a:pt x="99" y="75"/>
                    <a:pt x="99" y="75"/>
                  </a:cubicBezTo>
                  <a:cubicBezTo>
                    <a:pt x="98" y="75"/>
                    <a:pt x="89" y="77"/>
                    <a:pt x="84" y="88"/>
                  </a:cubicBezTo>
                  <a:cubicBezTo>
                    <a:pt x="82" y="86"/>
                    <a:pt x="81" y="85"/>
                    <a:pt x="79" y="84"/>
                  </a:cubicBezTo>
                  <a:cubicBezTo>
                    <a:pt x="79" y="84"/>
                    <a:pt x="79" y="84"/>
                    <a:pt x="79" y="84"/>
                  </a:cubicBezTo>
                  <a:cubicBezTo>
                    <a:pt x="78" y="82"/>
                    <a:pt x="74" y="80"/>
                    <a:pt x="68" y="78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59"/>
                    <a:pt x="68" y="59"/>
                    <a:pt x="68" y="59"/>
                  </a:cubicBezTo>
                  <a:cubicBezTo>
                    <a:pt x="66" y="64"/>
                    <a:pt x="65" y="70"/>
                    <a:pt x="64" y="77"/>
                  </a:cubicBezTo>
                  <a:cubicBezTo>
                    <a:pt x="60" y="76"/>
                    <a:pt x="56" y="76"/>
                    <a:pt x="52" y="75"/>
                  </a:cubicBezTo>
                  <a:cubicBezTo>
                    <a:pt x="55" y="53"/>
                    <a:pt x="60" y="43"/>
                    <a:pt x="72" y="35"/>
                  </a:cubicBezTo>
                  <a:cubicBezTo>
                    <a:pt x="75" y="33"/>
                    <a:pt x="77" y="32"/>
                    <a:pt x="80" y="31"/>
                  </a:cubicBezTo>
                  <a:cubicBezTo>
                    <a:pt x="80" y="31"/>
                    <a:pt x="80" y="31"/>
                    <a:pt x="80" y="31"/>
                  </a:cubicBezTo>
                  <a:cubicBezTo>
                    <a:pt x="83" y="35"/>
                    <a:pt x="83" y="35"/>
                    <a:pt x="83" y="35"/>
                  </a:cubicBezTo>
                  <a:cubicBezTo>
                    <a:pt x="87" y="31"/>
                    <a:pt x="87" y="31"/>
                    <a:pt x="87" y="31"/>
                  </a:cubicBezTo>
                  <a:cubicBezTo>
                    <a:pt x="89" y="32"/>
                    <a:pt x="93" y="34"/>
                    <a:pt x="93" y="34"/>
                  </a:cubicBezTo>
                  <a:cubicBezTo>
                    <a:pt x="98" y="36"/>
                    <a:pt x="101" y="39"/>
                    <a:pt x="104" y="43"/>
                  </a:cubicBezTo>
                  <a:cubicBezTo>
                    <a:pt x="107" y="39"/>
                    <a:pt x="114" y="35"/>
                    <a:pt x="117" y="34"/>
                  </a:cubicBezTo>
                  <a:cubicBezTo>
                    <a:pt x="117" y="34"/>
                    <a:pt x="117" y="34"/>
                    <a:pt x="117" y="34"/>
                  </a:cubicBezTo>
                  <a:cubicBezTo>
                    <a:pt x="120" y="38"/>
                    <a:pt x="120" y="38"/>
                    <a:pt x="120" y="38"/>
                  </a:cubicBezTo>
                  <a:cubicBezTo>
                    <a:pt x="124" y="34"/>
                    <a:pt x="124" y="34"/>
                    <a:pt x="124" y="34"/>
                  </a:cubicBezTo>
                  <a:cubicBezTo>
                    <a:pt x="126" y="35"/>
                    <a:pt x="130" y="37"/>
                    <a:pt x="130" y="37"/>
                  </a:cubicBezTo>
                  <a:cubicBezTo>
                    <a:pt x="142" y="45"/>
                    <a:pt x="148" y="54"/>
                    <a:pt x="151" y="75"/>
                  </a:cubicBezTo>
                  <a:cubicBezTo>
                    <a:pt x="147" y="76"/>
                    <a:pt x="143" y="76"/>
                    <a:pt x="140" y="77"/>
                  </a:cubicBezTo>
                  <a:cubicBezTo>
                    <a:pt x="138" y="70"/>
                    <a:pt x="137" y="64"/>
                    <a:pt x="135" y="60"/>
                  </a:cubicBezTo>
                  <a:cubicBezTo>
                    <a:pt x="135" y="69"/>
                    <a:pt x="135" y="69"/>
                    <a:pt x="135" y="69"/>
                  </a:cubicBezTo>
                  <a:cubicBezTo>
                    <a:pt x="137" y="78"/>
                    <a:pt x="137" y="78"/>
                    <a:pt x="137" y="78"/>
                  </a:cubicBezTo>
                  <a:cubicBezTo>
                    <a:pt x="130" y="80"/>
                    <a:pt x="126" y="82"/>
                    <a:pt x="124" y="84"/>
                  </a:cubicBezTo>
                  <a:cubicBezTo>
                    <a:pt x="124" y="84"/>
                    <a:pt x="124" y="84"/>
                    <a:pt x="124" y="84"/>
                  </a:cubicBezTo>
                  <a:cubicBezTo>
                    <a:pt x="122" y="85"/>
                    <a:pt x="121" y="86"/>
                    <a:pt x="119" y="88"/>
                  </a:cubicBezTo>
                  <a:cubicBezTo>
                    <a:pt x="114" y="77"/>
                    <a:pt x="105" y="75"/>
                    <a:pt x="104" y="75"/>
                  </a:cubicBezTo>
                  <a:close/>
                  <a:moveTo>
                    <a:pt x="112" y="64"/>
                  </a:moveTo>
                  <a:cubicBezTo>
                    <a:pt x="112" y="58"/>
                    <a:pt x="107" y="54"/>
                    <a:pt x="102" y="54"/>
                  </a:cubicBezTo>
                  <a:cubicBezTo>
                    <a:pt x="96" y="54"/>
                    <a:pt x="91" y="58"/>
                    <a:pt x="91" y="64"/>
                  </a:cubicBezTo>
                  <a:cubicBezTo>
                    <a:pt x="91" y="70"/>
                    <a:pt x="96" y="74"/>
                    <a:pt x="102" y="74"/>
                  </a:cubicBezTo>
                  <a:cubicBezTo>
                    <a:pt x="107" y="74"/>
                    <a:pt x="112" y="70"/>
                    <a:pt x="112" y="64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6" name="Rectangle 25"/>
          <p:cNvSpPr/>
          <p:nvPr/>
        </p:nvSpPr>
        <p:spPr>
          <a:xfrm>
            <a:off x="6101413" y="5297869"/>
            <a:ext cx="53527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/>
            <a:r>
              <a:rPr lang="en-AU" dirty="0"/>
              <a:t>Improved support for bonded students and doctors</a:t>
            </a:r>
          </a:p>
        </p:txBody>
      </p:sp>
    </p:spTree>
    <p:extLst>
      <p:ext uri="{BB962C8B-B14F-4D97-AF65-F5344CB8AC3E}">
        <p14:creationId xmlns:p14="http://schemas.microsoft.com/office/powerpoint/2010/main" val="1344563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DoH New Brand">
      <a:dk1>
        <a:srgbClr val="000000"/>
      </a:dk1>
      <a:lt1>
        <a:srgbClr val="FFFFFF"/>
      </a:lt1>
      <a:dk2>
        <a:srgbClr val="6D6D70"/>
      </a:dk2>
      <a:lt2>
        <a:srgbClr val="F0F1F1"/>
      </a:lt2>
      <a:accent1>
        <a:srgbClr val="008A95"/>
      </a:accent1>
      <a:accent2>
        <a:srgbClr val="005BAB"/>
      </a:accent2>
      <a:accent3>
        <a:srgbClr val="A5A5A5"/>
      </a:accent3>
      <a:accent4>
        <a:srgbClr val="A11165"/>
      </a:accent4>
      <a:accent5>
        <a:srgbClr val="A7B12F"/>
      </a:accent5>
      <a:accent6>
        <a:srgbClr val="E1C50A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mage xmlns="241952d9-d2c4-4f0c-8b0a-efbdca555277">
      <Url xsi:nil="true"/>
      <Description xsi:nil="true"/>
    </Image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EF16436CFDBB84B8A3E4FC0713A5D4E" ma:contentTypeVersion="1" ma:contentTypeDescription="Create a new document." ma:contentTypeScope="" ma:versionID="a5cd798a034b7f5db18a38a2ace7331b">
  <xsd:schema xmlns:xsd="http://www.w3.org/2001/XMLSchema" xmlns:xs="http://www.w3.org/2001/XMLSchema" xmlns:p="http://schemas.microsoft.com/office/2006/metadata/properties" xmlns:ns2="241952d9-d2c4-4f0c-8b0a-efbdca555277" targetNamespace="http://schemas.microsoft.com/office/2006/metadata/properties" ma:root="true" ma:fieldsID="686f48e382386949cb1a815785a1fa82" ns2:_="">
    <xsd:import namespace="241952d9-d2c4-4f0c-8b0a-efbdca555277"/>
    <xsd:element name="properties">
      <xsd:complexType>
        <xsd:sequence>
          <xsd:element name="documentManagement">
            <xsd:complexType>
              <xsd:all>
                <xsd:element ref="ns2:Imag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1952d9-d2c4-4f0c-8b0a-efbdca555277" elementFormDefault="qualified">
    <xsd:import namespace="http://schemas.microsoft.com/office/2006/documentManagement/types"/>
    <xsd:import namespace="http://schemas.microsoft.com/office/infopath/2007/PartnerControls"/>
    <xsd:element name="Image" ma:index="8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7720815-B89F-4EB1-A9FD-22870909004B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241952d9-d2c4-4f0c-8b0a-efbdca555277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ACDA178C-F9E4-407D-A1F7-EFED1CB4E4D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2AFA37D-68B5-47A2-AA44-4244BA29A79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41952d9-d2c4-4f0c-8b0a-efbdca5552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3155</TotalTime>
  <Words>662</Words>
  <Application>Microsoft Office PowerPoint</Application>
  <PresentationFormat>Widescreen</PresentationFormat>
  <Paragraphs>105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Helvetica</vt:lpstr>
      <vt:lpstr>Helvetica Neue</vt:lpstr>
      <vt:lpstr>Open Sans</vt:lpstr>
      <vt:lpstr>Proxima Nova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Key Messages</vt:lpstr>
      <vt:lpstr>Useful Resources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Alicia Murphy</dc:creator>
  <cp:lastModifiedBy>TREFELI, Liz</cp:lastModifiedBy>
  <cp:revision>301</cp:revision>
  <cp:lastPrinted>2019-11-26T05:38:59Z</cp:lastPrinted>
  <dcterms:created xsi:type="dcterms:W3CDTF">2018-04-11T00:52:23Z</dcterms:created>
  <dcterms:modified xsi:type="dcterms:W3CDTF">2019-11-26T06:02:33Z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0x0101008EF16436CFDBB84B8A3E4FC0713A5D4E</vt:lpwstr>
  </property>
</Properties>
</file>